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1" r:id="rId1"/>
  </p:sldMasterIdLst>
  <p:notesMasterIdLst>
    <p:notesMasterId r:id="rId9"/>
  </p:notesMasterIdLst>
  <p:sldIdLst>
    <p:sldId id="256" r:id="rId2"/>
    <p:sldId id="258" r:id="rId3"/>
    <p:sldId id="269" r:id="rId4"/>
    <p:sldId id="262" r:id="rId5"/>
    <p:sldId id="268" r:id="rId6"/>
    <p:sldId id="263"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Sonntag" initials="J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9B3DB"/>
    <a:srgbClr val="328BC3"/>
    <a:srgbClr val="364550"/>
    <a:srgbClr val="00E4AB"/>
    <a:srgbClr val="FF3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4669"/>
  </p:normalViewPr>
  <p:slideViewPr>
    <p:cSldViewPr snapToGrid="0" snapToObjects="1">
      <p:cViewPr>
        <p:scale>
          <a:sx n="97" d="100"/>
          <a:sy n="97" d="100"/>
        </p:scale>
        <p:origin x="81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A53508-06A2-2943-B28E-EED41972685E}" type="datetimeFigureOut">
              <a:rPr lang="en-US" smtClean="0"/>
              <a:t>11/1/19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870D63-ABEE-CD41-8767-7387BA009000}" type="slidenum">
              <a:rPr lang="en-US" smtClean="0"/>
              <a:t>‹#›</a:t>
            </a:fld>
            <a:endParaRPr lang="en-US"/>
          </a:p>
        </p:txBody>
      </p:sp>
    </p:spTree>
    <p:extLst>
      <p:ext uri="{BB962C8B-B14F-4D97-AF65-F5344CB8AC3E}">
        <p14:creationId xmlns:p14="http://schemas.microsoft.com/office/powerpoint/2010/main" val="1894793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1B69083-B4DC-B844-BE50-752F17E6DBB9}" type="datetimeFigureOut">
              <a:rPr lang="en-US" smtClean="0"/>
              <a:t>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9DC56-E526-6745-AF46-545BEDCCBFD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B69083-B4DC-B844-BE50-752F17E6DBB9}" type="datetimeFigureOut">
              <a:rPr lang="en-US" smtClean="0"/>
              <a:t>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9DC56-E526-6745-AF46-545BEDCCBFD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B69083-B4DC-B844-BE50-752F17E6DBB9}" type="datetimeFigureOut">
              <a:rPr lang="en-US" smtClean="0"/>
              <a:t>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9DC56-E526-6745-AF46-545BEDCCBFD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 One Column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Slide Title</a:t>
            </a:r>
            <a:endParaRPr lang="en-US" dirty="0"/>
          </a:p>
        </p:txBody>
      </p:sp>
      <p:sp>
        <p:nvSpPr>
          <p:cNvPr id="10" name="Text Placeholder 9"/>
          <p:cNvSpPr>
            <a:spLocks noGrp="1"/>
          </p:cNvSpPr>
          <p:nvPr>
            <p:ph type="body" sz="quarter" idx="10"/>
          </p:nvPr>
        </p:nvSpPr>
        <p:spPr>
          <a:xfrm>
            <a:off x="681116" y="1370914"/>
            <a:ext cx="10902538" cy="44989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extBox 1"/>
          <p:cNvSpPr txBox="1"/>
          <p:nvPr userDrawn="1"/>
        </p:nvSpPr>
        <p:spPr>
          <a:xfrm>
            <a:off x="11214100" y="6210300"/>
            <a:ext cx="914400" cy="914400"/>
          </a:xfrm>
          <a:prstGeom prst="rect">
            <a:avLst/>
          </a:prstGeom>
        </p:spPr>
        <p:txBody>
          <a:bodyPr vert="horz" wrap="none" lIns="91440" tIns="45720" rIns="91440" bIns="45720" rtlCol="0" anchor="t">
            <a:normAutofit/>
          </a:bodyPr>
          <a:lstStyle/>
          <a:p>
            <a:endParaRPr lang="en-US" dirty="0" smtClean="0">
              <a:solidFill>
                <a:srgbClr val="535353"/>
              </a:solidFill>
            </a:endParaRPr>
          </a:p>
        </p:txBody>
      </p:sp>
    </p:spTree>
    <p:extLst>
      <p:ext uri="{BB962C8B-B14F-4D97-AF65-F5344CB8AC3E}">
        <p14:creationId xmlns:p14="http://schemas.microsoft.com/office/powerpoint/2010/main" val="7457749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B69083-B4DC-B844-BE50-752F17E6DBB9}" type="datetimeFigureOut">
              <a:rPr lang="en-US" smtClean="0"/>
              <a:t>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9DC56-E526-6745-AF46-545BEDCCBFD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B69083-B4DC-B844-BE50-752F17E6DBB9}" type="datetimeFigureOut">
              <a:rPr lang="en-US" smtClean="0"/>
              <a:t>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9DC56-E526-6745-AF46-545BEDCCBFD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B69083-B4DC-B844-BE50-752F17E6DBB9}" type="datetimeFigureOut">
              <a:rPr lang="en-US" smtClean="0"/>
              <a:t>11/1/19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9DC56-E526-6745-AF46-545BEDCCBFD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B69083-B4DC-B844-BE50-752F17E6DBB9}" type="datetimeFigureOut">
              <a:rPr lang="en-US" smtClean="0"/>
              <a:t>11/1/19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A9DC56-E526-6745-AF46-545BEDCCBFD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1B69083-B4DC-B844-BE50-752F17E6DBB9}" type="datetimeFigureOut">
              <a:rPr lang="en-US" smtClean="0"/>
              <a:t>11/1/19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A9DC56-E526-6745-AF46-545BEDCCBFD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69083-B4DC-B844-BE50-752F17E6DBB9}" type="datetimeFigureOut">
              <a:rPr lang="en-US" smtClean="0"/>
              <a:t>11/1/19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A9DC56-E526-6745-AF46-545BEDCCBFD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69083-B4DC-B844-BE50-752F17E6DBB9}" type="datetimeFigureOut">
              <a:rPr lang="en-US" smtClean="0"/>
              <a:t>11/1/19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9DC56-E526-6745-AF46-545BEDCCBFD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69083-B4DC-B844-BE50-752F17E6DBB9}" type="datetimeFigureOut">
              <a:rPr lang="en-US" smtClean="0"/>
              <a:t>11/1/19</a:t>
            </a:fld>
            <a:endParaRPr lang="en-US"/>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55A9DC56-E526-6745-AF46-545BEDCCBFD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B69083-B4DC-B844-BE50-752F17E6DBB9}" type="datetimeFigureOut">
              <a:rPr lang="en-US" smtClean="0"/>
              <a:t>11/1/19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9DC56-E526-6745-AF46-545BEDCCBFD0}" type="slidenum">
              <a:rPr lang="en-US" smtClean="0"/>
              <a:t>‹#›</a:t>
            </a:fld>
            <a:endParaRPr lang="en-US"/>
          </a:p>
        </p:txBody>
      </p:sp>
    </p:spTree>
    <p:extLst>
      <p:ext uri="{BB962C8B-B14F-4D97-AF65-F5344CB8AC3E}">
        <p14:creationId xmlns:p14="http://schemas.microsoft.com/office/powerpoint/2010/main" val="1579704058"/>
      </p:ext>
    </p:extLst>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 id="214748391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s://www.act.com/docs/librariesprovider4/whitepapers/lead-generation-guide.pdf?sfvrsn=4" TargetMode="External"/><Relationship Id="rId1" Type="http://schemas.openxmlformats.org/officeDocument/2006/relationships/slideLayout" Target="../slideLayouts/slideLayout12.xml"/><Relationship Id="rId2" Type="http://schemas.openxmlformats.org/officeDocument/2006/relationships/hyperlink" Target="https://l.act.com/uk/definitive-guide-to-lead-gener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solidFill>
                  <a:srgbClr val="364550"/>
                </a:solidFill>
                <a:latin typeface="Arial" charset="0"/>
                <a:ea typeface="Arial" charset="0"/>
                <a:cs typeface="Arial" charset="0"/>
              </a:rPr>
              <a:t>Buyer Persona</a:t>
            </a:r>
            <a:br>
              <a:rPr lang="en-GB" b="1" dirty="0" smtClean="0">
                <a:solidFill>
                  <a:srgbClr val="364550"/>
                </a:solidFill>
                <a:latin typeface="Arial" charset="0"/>
                <a:ea typeface="Arial" charset="0"/>
                <a:cs typeface="Arial" charset="0"/>
              </a:rPr>
            </a:br>
            <a:r>
              <a:rPr lang="en-GB" b="1" dirty="0" smtClean="0">
                <a:solidFill>
                  <a:srgbClr val="364550"/>
                </a:solidFill>
                <a:latin typeface="Arial" charset="0"/>
                <a:ea typeface="Arial" charset="0"/>
                <a:cs typeface="Arial" charset="0"/>
              </a:rPr>
              <a:t>Template</a:t>
            </a:r>
            <a:r>
              <a:rPr lang="en-GB" dirty="0" smtClean="0">
                <a:solidFill>
                  <a:srgbClr val="364550"/>
                </a:solidFill>
                <a:latin typeface="Arial" charset="0"/>
                <a:ea typeface="Arial" charset="0"/>
                <a:cs typeface="Arial" charset="0"/>
              </a:rPr>
              <a:t/>
            </a:r>
            <a:br>
              <a:rPr lang="en-GB" dirty="0" smtClean="0">
                <a:solidFill>
                  <a:srgbClr val="364550"/>
                </a:solidFill>
                <a:latin typeface="Arial" charset="0"/>
                <a:ea typeface="Arial" charset="0"/>
                <a:cs typeface="Arial" charset="0"/>
              </a:rPr>
            </a:br>
            <a:endParaRPr lang="en-US" dirty="0">
              <a:solidFill>
                <a:srgbClr val="364550"/>
              </a:solidFill>
              <a:latin typeface="Arial" charset="0"/>
              <a:ea typeface="Arial" charset="0"/>
              <a:cs typeface="Arial" charset="0"/>
            </a:endParaRPr>
          </a:p>
        </p:txBody>
      </p:sp>
      <p:sp>
        <p:nvSpPr>
          <p:cNvPr id="3" name="Subtitle 2"/>
          <p:cNvSpPr>
            <a:spLocks noGrp="1"/>
          </p:cNvSpPr>
          <p:nvPr>
            <p:ph type="subTitle" idx="1"/>
          </p:nvPr>
        </p:nvSpPr>
        <p:spPr/>
        <p:txBody>
          <a:bodyPr/>
          <a:lstStyle/>
          <a:p>
            <a:r>
              <a:rPr lang="en-US" dirty="0" smtClean="0">
                <a:solidFill>
                  <a:srgbClr val="364550"/>
                </a:solidFill>
                <a:latin typeface="Arial" charset="0"/>
                <a:ea typeface="Arial" charset="0"/>
                <a:cs typeface="Arial" charset="0"/>
              </a:rPr>
              <a:t>Create your own buyer personas in a few easy-to-follow steps</a:t>
            </a:r>
            <a:endParaRPr lang="en-US" dirty="0">
              <a:solidFill>
                <a:srgbClr val="364550"/>
              </a:solidFill>
              <a:latin typeface="Arial" charset="0"/>
              <a:ea typeface="Arial" charset="0"/>
              <a:cs typeface="Arial"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8057" y="4744994"/>
            <a:ext cx="1292823" cy="1292823"/>
          </a:xfrm>
          <a:prstGeom prst="rect">
            <a:avLst/>
          </a:prstGeom>
        </p:spPr>
      </p:pic>
    </p:spTree>
    <p:extLst>
      <p:ext uri="{BB962C8B-B14F-4D97-AF65-F5344CB8AC3E}">
        <p14:creationId xmlns:p14="http://schemas.microsoft.com/office/powerpoint/2010/main" val="1473834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116" y="201351"/>
            <a:ext cx="10515600" cy="1325563"/>
          </a:xfrm>
        </p:spPr>
        <p:txBody>
          <a:bodyPr>
            <a:normAutofit/>
          </a:bodyPr>
          <a:lstStyle/>
          <a:p>
            <a:pPr defTabSz="685800"/>
            <a:r>
              <a:rPr lang="en-GB" sz="3200" b="1" dirty="0" smtClean="0">
                <a:solidFill>
                  <a:srgbClr val="364550"/>
                </a:solidFill>
                <a:latin typeface="Arial" charset="0"/>
                <a:ea typeface="Arial" charset="0"/>
                <a:cs typeface="Arial" charset="0"/>
              </a:rPr>
              <a:t>What Are </a:t>
            </a:r>
            <a:r>
              <a:rPr lang="en-GB" sz="3200" b="1" dirty="0">
                <a:solidFill>
                  <a:srgbClr val="364550"/>
                </a:solidFill>
                <a:latin typeface="Arial" charset="0"/>
                <a:ea typeface="Arial" charset="0"/>
                <a:cs typeface="Arial" charset="0"/>
              </a:rPr>
              <a:t>B</a:t>
            </a:r>
            <a:r>
              <a:rPr lang="en-GB" sz="3200" b="1" dirty="0" smtClean="0">
                <a:solidFill>
                  <a:srgbClr val="364550"/>
                </a:solidFill>
                <a:latin typeface="Arial" charset="0"/>
                <a:ea typeface="Arial" charset="0"/>
                <a:cs typeface="Arial" charset="0"/>
              </a:rPr>
              <a:t>uyer Personas?</a:t>
            </a:r>
            <a:endParaRPr lang="en-GB" sz="3200" b="1" dirty="0">
              <a:solidFill>
                <a:srgbClr val="364550"/>
              </a:solidFill>
              <a:latin typeface="Arial" charset="0"/>
              <a:ea typeface="Arial" charset="0"/>
              <a:cs typeface="Arial" charset="0"/>
            </a:endParaRPr>
          </a:p>
        </p:txBody>
      </p:sp>
      <p:sp>
        <p:nvSpPr>
          <p:cNvPr id="3" name="Text Placeholder 2"/>
          <p:cNvSpPr>
            <a:spLocks noGrp="1"/>
          </p:cNvSpPr>
          <p:nvPr>
            <p:ph type="body" sz="quarter" idx="10"/>
          </p:nvPr>
        </p:nvSpPr>
        <p:spPr>
          <a:xfrm>
            <a:off x="681116" y="1370915"/>
            <a:ext cx="10902538" cy="1346965"/>
          </a:xfrm>
        </p:spPr>
        <p:txBody>
          <a:bodyPr>
            <a:normAutofit fontScale="92500" lnSpcReduction="20000"/>
          </a:bodyPr>
          <a:lstStyle/>
          <a:p>
            <a:pPr marL="222250" indent="-209550" fontAlgn="t">
              <a:lnSpc>
                <a:spcPct val="110000"/>
              </a:lnSpc>
            </a:pPr>
            <a:r>
              <a:rPr lang="en-GB" sz="2400" dirty="0">
                <a:solidFill>
                  <a:srgbClr val="364550"/>
                </a:solidFill>
                <a:latin typeface="Arial" charset="0"/>
                <a:ea typeface="Arial" charset="0"/>
                <a:cs typeface="Arial" charset="0"/>
              </a:rPr>
              <a:t>Before you sell anything, you need to know </a:t>
            </a:r>
            <a:r>
              <a:rPr lang="en-GB" sz="2400" b="1" dirty="0">
                <a:solidFill>
                  <a:srgbClr val="328BC3"/>
                </a:solidFill>
                <a:latin typeface="Arial" charset="0"/>
                <a:ea typeface="Arial" charset="0"/>
                <a:cs typeface="Arial" charset="0"/>
              </a:rPr>
              <a:t>who you are selling to</a:t>
            </a:r>
            <a:r>
              <a:rPr lang="en-GB" sz="2400" dirty="0">
                <a:solidFill>
                  <a:srgbClr val="364550"/>
                </a:solidFill>
                <a:latin typeface="Arial" charset="0"/>
                <a:ea typeface="Arial" charset="0"/>
                <a:cs typeface="Arial" charset="0"/>
              </a:rPr>
              <a:t>. Without this information, you are far less likely to convince the buyer to part with their money. Crucially, you’ll get to know them in advance so that you can speak their language and appeal to their interests. </a:t>
            </a:r>
            <a:endParaRPr lang="en-US" sz="2400" dirty="0">
              <a:solidFill>
                <a:srgbClr val="364550"/>
              </a:solidFill>
              <a:latin typeface="Arial" charset="0"/>
              <a:ea typeface="Arial" charset="0"/>
              <a:cs typeface="Arial" charset="0"/>
            </a:endParaRPr>
          </a:p>
          <a:p>
            <a:pPr marL="0" indent="0">
              <a:buNone/>
            </a:pPr>
            <a:endParaRPr lang="en-GB" b="1" dirty="0" smtClean="0"/>
          </a:p>
        </p:txBody>
      </p:sp>
      <p:sp>
        <p:nvSpPr>
          <p:cNvPr id="4" name="TextBox 3"/>
          <p:cNvSpPr txBox="1"/>
          <p:nvPr/>
        </p:nvSpPr>
        <p:spPr>
          <a:xfrm>
            <a:off x="3409627" y="6400800"/>
            <a:ext cx="914400" cy="914400"/>
          </a:xfrm>
          <a:prstGeom prst="rect">
            <a:avLst/>
          </a:prstGeom>
        </p:spPr>
        <p:txBody>
          <a:bodyPr vert="horz" wrap="none" lIns="91440" tIns="45720" rIns="91440" bIns="45720" rtlCol="0" anchor="t">
            <a:normAutofit/>
          </a:bodyPr>
          <a:lstStyle/>
          <a:p>
            <a:endParaRPr lang="en-US" dirty="0" smtClean="0">
              <a:solidFill>
                <a:srgbClr val="535353"/>
              </a:solidFill>
            </a:endParaRPr>
          </a:p>
        </p:txBody>
      </p:sp>
      <p:grpSp>
        <p:nvGrpSpPr>
          <p:cNvPr id="10" name="Group 9"/>
          <p:cNvGrpSpPr/>
          <p:nvPr/>
        </p:nvGrpSpPr>
        <p:grpSpPr>
          <a:xfrm>
            <a:off x="864050" y="2817045"/>
            <a:ext cx="10332667" cy="1113182"/>
            <a:chOff x="668491" y="2817045"/>
            <a:chExt cx="10927788" cy="1113182"/>
          </a:xfrm>
        </p:grpSpPr>
        <p:sp>
          <p:nvSpPr>
            <p:cNvPr id="5" name="Rounded Rectangle 4"/>
            <p:cNvSpPr/>
            <p:nvPr/>
          </p:nvSpPr>
          <p:spPr>
            <a:xfrm>
              <a:off x="791819" y="2817045"/>
              <a:ext cx="10804460" cy="1113182"/>
            </a:xfrm>
            <a:prstGeom prst="roundRect">
              <a:avLst/>
            </a:prstGeom>
            <a:solidFill>
              <a:srgbClr val="09B3DB"/>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 name="TextBox 5"/>
            <p:cNvSpPr txBox="1"/>
            <p:nvPr/>
          </p:nvSpPr>
          <p:spPr>
            <a:xfrm>
              <a:off x="668491" y="2988915"/>
              <a:ext cx="10927787" cy="769441"/>
            </a:xfrm>
            <a:prstGeom prst="rect">
              <a:avLst/>
            </a:prstGeom>
            <a:noFill/>
          </p:spPr>
          <p:txBody>
            <a:bodyPr wrap="square" rtlCol="0">
              <a:spAutoFit/>
            </a:bodyPr>
            <a:lstStyle/>
            <a:p>
              <a:pPr algn="ctr"/>
              <a:r>
                <a:rPr lang="en-US" sz="2200" b="1" dirty="0">
                  <a:latin typeface="Arial" charset="0"/>
                  <a:ea typeface="Arial" charset="0"/>
                  <a:cs typeface="Arial" charset="0"/>
                </a:rPr>
                <a:t>Buyer personas are fictional, hypothetical representations of your typical customers. </a:t>
              </a:r>
            </a:p>
          </p:txBody>
        </p:sp>
      </p:grpSp>
      <p:sp>
        <p:nvSpPr>
          <p:cNvPr id="8" name="TextBox 7"/>
          <p:cNvSpPr txBox="1"/>
          <p:nvPr/>
        </p:nvSpPr>
        <p:spPr>
          <a:xfrm>
            <a:off x="681116" y="4223958"/>
            <a:ext cx="10902538" cy="1928990"/>
          </a:xfrm>
          <a:prstGeom prst="rect">
            <a:avLst/>
          </a:prstGeom>
          <a:noFill/>
        </p:spPr>
        <p:txBody>
          <a:bodyPr wrap="square" rtlCol="0">
            <a:spAutoFit/>
          </a:bodyPr>
          <a:lstStyle/>
          <a:p>
            <a:pPr marL="222250" indent="-222250" fontAlgn="t">
              <a:lnSpc>
                <a:spcPct val="90000"/>
              </a:lnSpc>
              <a:spcBef>
                <a:spcPts val="1000"/>
              </a:spcBef>
              <a:buFont typeface="Arial" charset="0"/>
              <a:buChar char="•"/>
            </a:pPr>
            <a:r>
              <a:rPr lang="en-GB" sz="2200" dirty="0">
                <a:solidFill>
                  <a:srgbClr val="364550"/>
                </a:solidFill>
                <a:latin typeface="Arial" charset="0"/>
                <a:ea typeface="Arial" charset="0"/>
                <a:cs typeface="Arial" charset="0"/>
              </a:rPr>
              <a:t>They are created through detailed market research about your customers’ buying traits. Using a variety of techniques, you create your ‘ideal customer’ so that you know exactly who you are dealing with. This often includes their demographics, motivations, occupation, education, and the challenges and struggles that they face. Essentially, this is a way to target specific areas of your audience and pinpoint exactly what makes them purchase a product or use a service.</a:t>
            </a:r>
          </a:p>
        </p:txBody>
      </p:sp>
    </p:spTree>
    <p:extLst>
      <p:ext uri="{BB962C8B-B14F-4D97-AF65-F5344CB8AC3E}">
        <p14:creationId xmlns:p14="http://schemas.microsoft.com/office/powerpoint/2010/main" val="1339263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231"/>
            <a:ext cx="10515600" cy="1325563"/>
          </a:xfrm>
        </p:spPr>
        <p:txBody>
          <a:bodyPr>
            <a:normAutofit/>
          </a:bodyPr>
          <a:lstStyle/>
          <a:p>
            <a:r>
              <a:rPr lang="en-GB" sz="3200" b="1" dirty="0" smtClean="0">
                <a:solidFill>
                  <a:srgbClr val="364550"/>
                </a:solidFill>
                <a:latin typeface="Arial" charset="0"/>
                <a:ea typeface="Arial" charset="0"/>
                <a:cs typeface="Arial" charset="0"/>
              </a:rPr>
              <a:t>How Do </a:t>
            </a:r>
            <a:r>
              <a:rPr lang="en-GB" sz="3200" b="1" dirty="0">
                <a:solidFill>
                  <a:srgbClr val="364550"/>
                </a:solidFill>
                <a:latin typeface="Arial" charset="0"/>
                <a:ea typeface="Arial" charset="0"/>
                <a:cs typeface="Arial" charset="0"/>
              </a:rPr>
              <a:t>Y</a:t>
            </a:r>
            <a:r>
              <a:rPr lang="en-GB" sz="3200" b="1" dirty="0" smtClean="0">
                <a:solidFill>
                  <a:srgbClr val="364550"/>
                </a:solidFill>
                <a:latin typeface="Arial" charset="0"/>
                <a:ea typeface="Arial" charset="0"/>
                <a:cs typeface="Arial" charset="0"/>
              </a:rPr>
              <a:t>ou </a:t>
            </a:r>
            <a:r>
              <a:rPr lang="en-GB" sz="3200" b="1" dirty="0">
                <a:solidFill>
                  <a:srgbClr val="364550"/>
                </a:solidFill>
                <a:latin typeface="Arial" charset="0"/>
                <a:ea typeface="Arial" charset="0"/>
                <a:cs typeface="Arial" charset="0"/>
              </a:rPr>
              <a:t>C</a:t>
            </a:r>
            <a:r>
              <a:rPr lang="en-GB" sz="3200" b="1" dirty="0" smtClean="0">
                <a:solidFill>
                  <a:srgbClr val="364550"/>
                </a:solidFill>
                <a:latin typeface="Arial" charset="0"/>
                <a:ea typeface="Arial" charset="0"/>
                <a:cs typeface="Arial" charset="0"/>
              </a:rPr>
              <a:t>reate </a:t>
            </a:r>
            <a:r>
              <a:rPr lang="en-GB" sz="3200" b="1" dirty="0">
                <a:solidFill>
                  <a:srgbClr val="364550"/>
                </a:solidFill>
                <a:latin typeface="Arial" charset="0"/>
                <a:ea typeface="Arial" charset="0"/>
                <a:cs typeface="Arial" charset="0"/>
              </a:rPr>
              <a:t>B</a:t>
            </a:r>
            <a:r>
              <a:rPr lang="en-GB" sz="3200" b="1" dirty="0" smtClean="0">
                <a:solidFill>
                  <a:srgbClr val="364550"/>
                </a:solidFill>
                <a:latin typeface="Arial" charset="0"/>
                <a:ea typeface="Arial" charset="0"/>
                <a:cs typeface="Arial" charset="0"/>
              </a:rPr>
              <a:t>uyer Personas?</a:t>
            </a:r>
            <a:endParaRPr lang="en-GB" sz="3200" b="1" dirty="0">
              <a:solidFill>
                <a:srgbClr val="364550"/>
              </a:solidFill>
              <a:latin typeface="Arial" charset="0"/>
              <a:ea typeface="Arial" charset="0"/>
              <a:cs typeface="Arial" charset="0"/>
            </a:endParaRPr>
          </a:p>
        </p:txBody>
      </p:sp>
      <p:sp>
        <p:nvSpPr>
          <p:cNvPr id="3" name="Text Placeholder 2"/>
          <p:cNvSpPr>
            <a:spLocks noGrp="1"/>
          </p:cNvSpPr>
          <p:nvPr>
            <p:ph type="body" sz="quarter" idx="10"/>
          </p:nvPr>
        </p:nvSpPr>
        <p:spPr>
          <a:xfrm>
            <a:off x="838200" y="1401394"/>
            <a:ext cx="10902538" cy="5065667"/>
          </a:xfrm>
        </p:spPr>
        <p:txBody>
          <a:bodyPr>
            <a:noAutofit/>
          </a:bodyPr>
          <a:lstStyle/>
          <a:p>
            <a:pPr fontAlgn="t"/>
            <a:r>
              <a:rPr lang="en-US" sz="2200" dirty="0">
                <a:solidFill>
                  <a:srgbClr val="364550"/>
                </a:solidFill>
                <a:latin typeface="Arial" charset="0"/>
                <a:ea typeface="Arial" charset="0"/>
                <a:cs typeface="Arial" charset="0"/>
              </a:rPr>
              <a:t>Creating a </a:t>
            </a:r>
            <a:r>
              <a:rPr lang="en-US" sz="2200" dirty="0" smtClean="0">
                <a:solidFill>
                  <a:srgbClr val="364550"/>
                </a:solidFill>
                <a:latin typeface="Arial" charset="0"/>
                <a:ea typeface="Arial" charset="0"/>
                <a:cs typeface="Arial" charset="0"/>
              </a:rPr>
              <a:t>buyer </a:t>
            </a:r>
            <a:r>
              <a:rPr lang="en-US" sz="2200" dirty="0">
                <a:solidFill>
                  <a:srgbClr val="364550"/>
                </a:solidFill>
                <a:latin typeface="Arial" charset="0"/>
                <a:ea typeface="Arial" charset="0"/>
                <a:cs typeface="Arial" charset="0"/>
              </a:rPr>
              <a:t>persona begins with answering </a:t>
            </a:r>
            <a:r>
              <a:rPr lang="en-US" sz="2200" b="1" dirty="0">
                <a:solidFill>
                  <a:srgbClr val="328BC3"/>
                </a:solidFill>
                <a:latin typeface="Arial" charset="0"/>
                <a:ea typeface="Arial" charset="0"/>
                <a:cs typeface="Arial" charset="0"/>
              </a:rPr>
              <a:t>a predetermined set of questions </a:t>
            </a:r>
            <a:r>
              <a:rPr lang="en-US" sz="2200" dirty="0" smtClean="0">
                <a:solidFill>
                  <a:srgbClr val="364550"/>
                </a:solidFill>
                <a:latin typeface="Arial" charset="0"/>
                <a:ea typeface="Arial" charset="0"/>
                <a:cs typeface="Arial" charset="0"/>
              </a:rPr>
              <a:t>that will help you understand who your potential customers are, what their pain points are, and how you can address these.</a:t>
            </a:r>
          </a:p>
          <a:p>
            <a:pPr fontAlgn="t"/>
            <a:r>
              <a:rPr lang="en-US" sz="2200" dirty="0" smtClean="0">
                <a:solidFill>
                  <a:srgbClr val="364550"/>
                </a:solidFill>
                <a:latin typeface="Arial" charset="0"/>
                <a:ea typeface="Arial" charset="0"/>
                <a:cs typeface="Arial" charset="0"/>
              </a:rPr>
              <a:t>Answering </a:t>
            </a:r>
            <a:r>
              <a:rPr lang="en-US" sz="2200" dirty="0">
                <a:solidFill>
                  <a:srgbClr val="364550"/>
                </a:solidFill>
                <a:latin typeface="Arial" charset="0"/>
                <a:ea typeface="Arial" charset="0"/>
                <a:cs typeface="Arial" charset="0"/>
              </a:rPr>
              <a:t>these varied questions is not the only ingredient to an ideal buyer persona. It is just as important to </a:t>
            </a:r>
            <a:r>
              <a:rPr lang="en-US" sz="2200" b="1" dirty="0">
                <a:solidFill>
                  <a:srgbClr val="328BC3"/>
                </a:solidFill>
                <a:latin typeface="Arial" charset="0"/>
                <a:ea typeface="Arial" charset="0"/>
                <a:cs typeface="Arial" charset="0"/>
              </a:rPr>
              <a:t>choose the right people </a:t>
            </a:r>
            <a:r>
              <a:rPr lang="en-US" sz="2200" dirty="0">
                <a:solidFill>
                  <a:srgbClr val="364550"/>
                </a:solidFill>
                <a:latin typeface="Arial" charset="0"/>
                <a:ea typeface="Arial" charset="0"/>
                <a:cs typeface="Arial" charset="0"/>
              </a:rPr>
              <a:t>to answer the questions. We always recommend selecting employees across the business to help create your buyer personas. Furthermore, the research you conduct can vary depending on your business, how long you have been running, and what information you hold on your customers. </a:t>
            </a:r>
            <a:endParaRPr lang="en-US" sz="2200" dirty="0" smtClean="0">
              <a:solidFill>
                <a:srgbClr val="364550"/>
              </a:solidFill>
              <a:latin typeface="Arial" charset="0"/>
              <a:ea typeface="Arial" charset="0"/>
              <a:cs typeface="Arial" charset="0"/>
            </a:endParaRPr>
          </a:p>
          <a:p>
            <a:pPr fontAlgn="t"/>
            <a:r>
              <a:rPr lang="en-US" sz="2200" dirty="0" smtClean="0">
                <a:solidFill>
                  <a:srgbClr val="364550"/>
                </a:solidFill>
                <a:latin typeface="Arial" charset="0"/>
                <a:ea typeface="Arial" charset="0"/>
                <a:cs typeface="Arial" charset="0"/>
              </a:rPr>
              <a:t>For </a:t>
            </a:r>
            <a:r>
              <a:rPr lang="en-US" sz="2200" dirty="0">
                <a:solidFill>
                  <a:srgbClr val="364550"/>
                </a:solidFill>
                <a:latin typeface="Arial" charset="0"/>
                <a:ea typeface="Arial" charset="0"/>
                <a:cs typeface="Arial" charset="0"/>
              </a:rPr>
              <a:t>example, if you already have detailed data on your customer base, it will be far easier to align your buyer persona. By matching your existing data with the answers on the buyer persona template, you can begin to form patterns and are one step closer to a complete buyer persona.</a:t>
            </a:r>
          </a:p>
        </p:txBody>
      </p:sp>
    </p:spTree>
    <p:extLst>
      <p:ext uri="{BB962C8B-B14F-4D97-AF65-F5344CB8AC3E}">
        <p14:creationId xmlns:p14="http://schemas.microsoft.com/office/powerpoint/2010/main" val="2087223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9773"/>
            <a:ext cx="10515600" cy="1325563"/>
          </a:xfrm>
        </p:spPr>
        <p:txBody>
          <a:bodyPr>
            <a:normAutofit/>
          </a:bodyPr>
          <a:lstStyle/>
          <a:p>
            <a:r>
              <a:rPr lang="en-GB" sz="3200" b="1" dirty="0" smtClean="0">
                <a:solidFill>
                  <a:srgbClr val="364550"/>
                </a:solidFill>
                <a:latin typeface="Arial" charset="0"/>
                <a:ea typeface="Arial" charset="0"/>
                <a:cs typeface="Arial" charset="0"/>
              </a:rPr>
              <a:t>Key Questions</a:t>
            </a:r>
            <a:endParaRPr lang="en-GB" sz="3200" b="1" dirty="0">
              <a:solidFill>
                <a:srgbClr val="364550"/>
              </a:solidFill>
              <a:latin typeface="Arial" charset="0"/>
              <a:ea typeface="Arial" charset="0"/>
              <a:cs typeface="Arial" charset="0"/>
            </a:endParaRPr>
          </a:p>
        </p:txBody>
      </p:sp>
      <p:sp>
        <p:nvSpPr>
          <p:cNvPr id="3" name="Text Placeholder 2"/>
          <p:cNvSpPr>
            <a:spLocks noGrp="1"/>
          </p:cNvSpPr>
          <p:nvPr>
            <p:ph type="body" sz="quarter" idx="10"/>
          </p:nvPr>
        </p:nvSpPr>
        <p:spPr>
          <a:xfrm>
            <a:off x="838200" y="1296774"/>
            <a:ext cx="10902538" cy="5202880"/>
          </a:xfrm>
        </p:spPr>
        <p:txBody>
          <a:bodyPr>
            <a:noAutofit/>
          </a:bodyPr>
          <a:lstStyle/>
          <a:p>
            <a:pPr marL="0" indent="0" fontAlgn="t">
              <a:buNone/>
            </a:pPr>
            <a:r>
              <a:rPr lang="en-US" sz="2200" b="1" dirty="0" smtClean="0">
                <a:solidFill>
                  <a:srgbClr val="364550"/>
                </a:solidFill>
                <a:latin typeface="Arial" charset="0"/>
                <a:ea typeface="Arial" charset="0"/>
                <a:cs typeface="Arial" charset="0"/>
              </a:rPr>
              <a:t>In order to define your buyer personas you will need to ask some key questions:</a:t>
            </a:r>
          </a:p>
          <a:p>
            <a:pPr fontAlgn="t"/>
            <a:r>
              <a:rPr lang="en-US" sz="2200" b="1" dirty="0" smtClean="0">
                <a:solidFill>
                  <a:srgbClr val="328BC3"/>
                </a:solidFill>
                <a:latin typeface="Arial" charset="0"/>
                <a:ea typeface="Arial" charset="0"/>
                <a:cs typeface="Arial" charset="0"/>
              </a:rPr>
              <a:t>Personal background: </a:t>
            </a:r>
            <a:r>
              <a:rPr lang="en-US" sz="2200" dirty="0">
                <a:solidFill>
                  <a:srgbClr val="364550"/>
                </a:solidFill>
                <a:latin typeface="Arial" charset="0"/>
                <a:ea typeface="Arial" charset="0"/>
                <a:cs typeface="Arial" charset="0"/>
              </a:rPr>
              <a:t>What is their age, gender, </a:t>
            </a:r>
            <a:r>
              <a:rPr lang="en-US" sz="2200" dirty="0" smtClean="0">
                <a:solidFill>
                  <a:srgbClr val="364550"/>
                </a:solidFill>
                <a:latin typeface="Arial" charset="0"/>
                <a:ea typeface="Arial" charset="0"/>
                <a:cs typeface="Arial" charset="0"/>
              </a:rPr>
              <a:t>marital status, location, job title, income, </a:t>
            </a:r>
            <a:r>
              <a:rPr lang="en-US" sz="2200" dirty="0">
                <a:solidFill>
                  <a:srgbClr val="364550"/>
                </a:solidFill>
                <a:latin typeface="Arial" charset="0"/>
                <a:ea typeface="Arial" charset="0"/>
                <a:cs typeface="Arial" charset="0"/>
              </a:rPr>
              <a:t>etc</a:t>
            </a:r>
            <a:r>
              <a:rPr lang="en-US" sz="2200" dirty="0" smtClean="0">
                <a:solidFill>
                  <a:srgbClr val="364550"/>
                </a:solidFill>
                <a:latin typeface="Arial" charset="0"/>
                <a:ea typeface="Arial" charset="0"/>
                <a:cs typeface="Arial" charset="0"/>
              </a:rPr>
              <a:t>.?</a:t>
            </a:r>
          </a:p>
          <a:p>
            <a:pPr fontAlgn="t"/>
            <a:r>
              <a:rPr lang="en-US" sz="2200" b="1" dirty="0" smtClean="0">
                <a:solidFill>
                  <a:srgbClr val="328BC3"/>
                </a:solidFill>
                <a:latin typeface="Arial" charset="0"/>
                <a:ea typeface="Arial" charset="0"/>
                <a:cs typeface="Arial" charset="0"/>
              </a:rPr>
              <a:t>Lifestyle</a:t>
            </a:r>
            <a:r>
              <a:rPr lang="en-US" sz="2200" dirty="0" smtClean="0">
                <a:solidFill>
                  <a:srgbClr val="364550"/>
                </a:solidFill>
                <a:latin typeface="Arial" charset="0"/>
                <a:ea typeface="Arial" charset="0"/>
                <a:cs typeface="Arial" charset="0"/>
              </a:rPr>
              <a:t>: What are their interests, hobbies, favorite sites/apps/social channels?</a:t>
            </a:r>
            <a:endParaRPr lang="en-US" sz="2200" dirty="0">
              <a:solidFill>
                <a:srgbClr val="364550"/>
              </a:solidFill>
              <a:latin typeface="Arial" charset="0"/>
              <a:ea typeface="Arial" charset="0"/>
              <a:cs typeface="Arial" charset="0"/>
            </a:endParaRPr>
          </a:p>
          <a:p>
            <a:pPr fontAlgn="t"/>
            <a:r>
              <a:rPr lang="en-US" sz="2200" b="1" dirty="0" smtClean="0">
                <a:solidFill>
                  <a:srgbClr val="328BC3"/>
                </a:solidFill>
                <a:latin typeface="Arial" charset="0"/>
                <a:ea typeface="Arial" charset="0"/>
                <a:cs typeface="Arial" charset="0"/>
              </a:rPr>
              <a:t>Problems: </a:t>
            </a:r>
            <a:r>
              <a:rPr lang="en-US" sz="2200" dirty="0">
                <a:solidFill>
                  <a:srgbClr val="364550"/>
                </a:solidFill>
                <a:latin typeface="Arial" charset="0"/>
                <a:ea typeface="Arial" charset="0"/>
                <a:cs typeface="Arial" charset="0"/>
              </a:rPr>
              <a:t>What problems do your potential customers have that your solution could help </a:t>
            </a:r>
            <a:r>
              <a:rPr lang="en-US" sz="2200" dirty="0" smtClean="0">
                <a:solidFill>
                  <a:srgbClr val="364550"/>
                </a:solidFill>
                <a:latin typeface="Arial" charset="0"/>
                <a:ea typeface="Arial" charset="0"/>
                <a:cs typeface="Arial" charset="0"/>
              </a:rPr>
              <a:t>solve?</a:t>
            </a:r>
            <a:endParaRPr lang="en-US" sz="2200" dirty="0">
              <a:solidFill>
                <a:srgbClr val="364550"/>
              </a:solidFill>
              <a:latin typeface="Arial" charset="0"/>
              <a:ea typeface="Arial" charset="0"/>
              <a:cs typeface="Arial" charset="0"/>
            </a:endParaRPr>
          </a:p>
          <a:p>
            <a:pPr fontAlgn="t"/>
            <a:r>
              <a:rPr lang="en-US" sz="2200" b="1" dirty="0" smtClean="0">
                <a:solidFill>
                  <a:srgbClr val="328BC3"/>
                </a:solidFill>
                <a:latin typeface="Arial" charset="0"/>
                <a:ea typeface="Arial" charset="0"/>
                <a:cs typeface="Arial" charset="0"/>
              </a:rPr>
              <a:t>Goals: </a:t>
            </a:r>
            <a:r>
              <a:rPr lang="en-US" sz="2200" dirty="0">
                <a:solidFill>
                  <a:srgbClr val="364550"/>
                </a:solidFill>
                <a:latin typeface="Arial" charset="0"/>
                <a:ea typeface="Arial" charset="0"/>
                <a:cs typeface="Arial" charset="0"/>
              </a:rPr>
              <a:t>What are the goals that your product could help push the </a:t>
            </a:r>
            <a:r>
              <a:rPr lang="en-US" sz="2200" dirty="0" smtClean="0">
                <a:solidFill>
                  <a:srgbClr val="364550"/>
                </a:solidFill>
                <a:latin typeface="Arial" charset="0"/>
                <a:ea typeface="Arial" charset="0"/>
                <a:cs typeface="Arial" charset="0"/>
              </a:rPr>
              <a:t>buyer towards?</a:t>
            </a:r>
            <a:endParaRPr lang="en-US" sz="2200" dirty="0">
              <a:solidFill>
                <a:srgbClr val="364550"/>
              </a:solidFill>
              <a:latin typeface="Arial" charset="0"/>
              <a:ea typeface="Arial" charset="0"/>
              <a:cs typeface="Arial" charset="0"/>
            </a:endParaRPr>
          </a:p>
          <a:p>
            <a:pPr fontAlgn="t"/>
            <a:r>
              <a:rPr lang="en-US" sz="2200" b="1" dirty="0" smtClean="0">
                <a:solidFill>
                  <a:srgbClr val="328BC3"/>
                </a:solidFill>
                <a:latin typeface="Arial" charset="0"/>
                <a:ea typeface="Arial" charset="0"/>
                <a:cs typeface="Arial" charset="0"/>
              </a:rPr>
              <a:t>Challenges: </a:t>
            </a:r>
            <a:r>
              <a:rPr lang="en-US" sz="2200" dirty="0">
                <a:solidFill>
                  <a:srgbClr val="364550"/>
                </a:solidFill>
                <a:latin typeface="Arial" charset="0"/>
                <a:ea typeface="Arial" charset="0"/>
                <a:cs typeface="Arial" charset="0"/>
              </a:rPr>
              <a:t>What are the </a:t>
            </a:r>
            <a:r>
              <a:rPr lang="en-US" sz="2200" dirty="0" smtClean="0">
                <a:solidFill>
                  <a:srgbClr val="364550"/>
                </a:solidFill>
                <a:latin typeface="Arial" charset="0"/>
                <a:ea typeface="Arial" charset="0"/>
                <a:cs typeface="Arial" charset="0"/>
              </a:rPr>
              <a:t>challenges your </a:t>
            </a:r>
            <a:r>
              <a:rPr lang="en-US" sz="2200" dirty="0">
                <a:solidFill>
                  <a:srgbClr val="364550"/>
                </a:solidFill>
                <a:latin typeface="Arial" charset="0"/>
                <a:ea typeface="Arial" charset="0"/>
                <a:cs typeface="Arial" charset="0"/>
              </a:rPr>
              <a:t>buyer persona will have to overcome to buy your </a:t>
            </a:r>
            <a:r>
              <a:rPr lang="en-US" sz="2200" dirty="0" smtClean="0">
                <a:solidFill>
                  <a:srgbClr val="364550"/>
                </a:solidFill>
                <a:latin typeface="Arial" charset="0"/>
                <a:ea typeface="Arial" charset="0"/>
                <a:cs typeface="Arial" charset="0"/>
              </a:rPr>
              <a:t>product</a:t>
            </a:r>
            <a:r>
              <a:rPr lang="en-US" sz="2200" dirty="0">
                <a:solidFill>
                  <a:srgbClr val="364550"/>
                </a:solidFill>
                <a:latin typeface="Arial" charset="0"/>
                <a:ea typeface="Arial" charset="0"/>
                <a:cs typeface="Arial" charset="0"/>
              </a:rPr>
              <a:t>?</a:t>
            </a:r>
            <a:endParaRPr lang="en-US" sz="2200" dirty="0" smtClean="0">
              <a:solidFill>
                <a:srgbClr val="364550"/>
              </a:solidFill>
              <a:latin typeface="Arial" charset="0"/>
              <a:ea typeface="Arial" charset="0"/>
              <a:cs typeface="Arial" charset="0"/>
            </a:endParaRPr>
          </a:p>
          <a:p>
            <a:pPr fontAlgn="t"/>
            <a:r>
              <a:rPr lang="en-US" sz="2200" b="1" dirty="0">
                <a:solidFill>
                  <a:srgbClr val="328BC3"/>
                </a:solidFill>
                <a:latin typeface="Arial" charset="0"/>
                <a:ea typeface="Arial" charset="0"/>
                <a:cs typeface="Arial" charset="0"/>
              </a:rPr>
              <a:t>Funnel </a:t>
            </a:r>
            <a:r>
              <a:rPr lang="en-US" sz="2200" b="1" dirty="0" smtClean="0">
                <a:solidFill>
                  <a:srgbClr val="328BC3"/>
                </a:solidFill>
                <a:latin typeface="Arial" charset="0"/>
                <a:ea typeface="Arial" charset="0"/>
                <a:cs typeface="Arial" charset="0"/>
              </a:rPr>
              <a:t>position: </a:t>
            </a:r>
            <a:r>
              <a:rPr lang="en-US" sz="2200" dirty="0" smtClean="0">
                <a:solidFill>
                  <a:srgbClr val="364550"/>
                </a:solidFill>
                <a:latin typeface="Arial" charset="0"/>
                <a:ea typeface="Arial" charset="0"/>
                <a:cs typeface="Arial" charset="0"/>
              </a:rPr>
              <a:t>Where is your buyer persona in the purchase funnel?</a:t>
            </a:r>
          </a:p>
          <a:p>
            <a:pPr marL="0" indent="0" fontAlgn="t">
              <a:buNone/>
            </a:pPr>
            <a:endParaRPr lang="en-US" sz="2200" dirty="0" smtClean="0">
              <a:solidFill>
                <a:srgbClr val="364550"/>
              </a:solidFill>
              <a:latin typeface="Arial" charset="0"/>
              <a:ea typeface="Arial" charset="0"/>
              <a:cs typeface="Arial" charset="0"/>
            </a:endParaRPr>
          </a:p>
          <a:p>
            <a:pPr marL="0" indent="0" fontAlgn="t">
              <a:buNone/>
            </a:pPr>
            <a:r>
              <a:rPr lang="en-US" sz="2200" dirty="0" smtClean="0">
                <a:solidFill>
                  <a:srgbClr val="364550"/>
                </a:solidFill>
                <a:latin typeface="Arial" charset="0"/>
                <a:ea typeface="Arial" charset="0"/>
                <a:cs typeface="Arial" charset="0"/>
              </a:rPr>
              <a:t>How </a:t>
            </a:r>
            <a:r>
              <a:rPr lang="en-US" sz="2200" dirty="0">
                <a:solidFill>
                  <a:srgbClr val="364550"/>
                </a:solidFill>
                <a:latin typeface="Arial" charset="0"/>
                <a:ea typeface="Arial" charset="0"/>
                <a:cs typeface="Arial" charset="0"/>
              </a:rPr>
              <a:t>you define your buyer personas depends on your </a:t>
            </a:r>
            <a:r>
              <a:rPr lang="en-US" sz="2200" dirty="0" smtClean="0">
                <a:solidFill>
                  <a:srgbClr val="364550"/>
                </a:solidFill>
                <a:latin typeface="Arial" charset="0"/>
                <a:ea typeface="Arial" charset="0"/>
                <a:cs typeface="Arial" charset="0"/>
              </a:rPr>
              <a:t>business </a:t>
            </a:r>
            <a:r>
              <a:rPr lang="en-US" sz="2200" dirty="0">
                <a:solidFill>
                  <a:srgbClr val="364550"/>
                </a:solidFill>
                <a:latin typeface="Arial" charset="0"/>
                <a:ea typeface="Arial" charset="0"/>
                <a:cs typeface="Arial" charset="0"/>
              </a:rPr>
              <a:t>and industry. On the next slides, you will find two different templates, one for </a:t>
            </a:r>
            <a:r>
              <a:rPr lang="en-US" sz="2200" b="1" dirty="0">
                <a:solidFill>
                  <a:srgbClr val="328BC3"/>
                </a:solidFill>
                <a:latin typeface="Arial" charset="0"/>
                <a:ea typeface="Arial" charset="0"/>
                <a:cs typeface="Arial" charset="0"/>
              </a:rPr>
              <a:t>B2B</a:t>
            </a:r>
            <a:r>
              <a:rPr lang="en-US" sz="2200" dirty="0">
                <a:solidFill>
                  <a:srgbClr val="364550"/>
                </a:solidFill>
                <a:latin typeface="Arial" charset="0"/>
                <a:ea typeface="Arial" charset="0"/>
                <a:cs typeface="Arial" charset="0"/>
              </a:rPr>
              <a:t> and one for </a:t>
            </a:r>
            <a:r>
              <a:rPr lang="en-US" sz="2200" b="1" dirty="0">
                <a:solidFill>
                  <a:srgbClr val="328BC3"/>
                </a:solidFill>
                <a:latin typeface="Arial" charset="0"/>
                <a:ea typeface="Arial" charset="0"/>
                <a:cs typeface="Arial" charset="0"/>
              </a:rPr>
              <a:t>B2C</a:t>
            </a:r>
            <a:r>
              <a:rPr lang="en-US" sz="2200" dirty="0">
                <a:solidFill>
                  <a:srgbClr val="364550"/>
                </a:solidFill>
                <a:latin typeface="Arial" charset="0"/>
                <a:ea typeface="Arial" charset="0"/>
                <a:cs typeface="Arial" charset="0"/>
              </a:rPr>
              <a:t>. </a:t>
            </a:r>
          </a:p>
        </p:txBody>
      </p:sp>
    </p:spTree>
    <p:extLst>
      <p:ext uri="{BB962C8B-B14F-4D97-AF65-F5344CB8AC3E}">
        <p14:creationId xmlns:p14="http://schemas.microsoft.com/office/powerpoint/2010/main" val="1533392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116" y="295508"/>
            <a:ext cx="10515600" cy="1418992"/>
          </a:xfrm>
        </p:spPr>
        <p:txBody>
          <a:bodyPr>
            <a:normAutofit/>
          </a:bodyPr>
          <a:lstStyle/>
          <a:p>
            <a:r>
              <a:rPr lang="en-GB" sz="3200" b="1" dirty="0" smtClean="0">
                <a:solidFill>
                  <a:srgbClr val="364550"/>
                </a:solidFill>
                <a:latin typeface="Arial" charset="0"/>
                <a:ea typeface="Arial" charset="0"/>
                <a:cs typeface="Arial" charset="0"/>
              </a:rPr>
              <a:t>Define </a:t>
            </a:r>
            <a:r>
              <a:rPr lang="en-GB" sz="3200" b="1" dirty="0">
                <a:solidFill>
                  <a:srgbClr val="364550"/>
                </a:solidFill>
                <a:latin typeface="Arial" charset="0"/>
                <a:ea typeface="Arial" charset="0"/>
                <a:cs typeface="Arial" charset="0"/>
              </a:rPr>
              <a:t>Your Buyer </a:t>
            </a:r>
            <a:r>
              <a:rPr lang="en-GB" sz="3200" b="1" dirty="0" smtClean="0">
                <a:solidFill>
                  <a:srgbClr val="364550"/>
                </a:solidFill>
                <a:latin typeface="Arial" charset="0"/>
                <a:ea typeface="Arial" charset="0"/>
                <a:cs typeface="Arial" charset="0"/>
              </a:rPr>
              <a:t>Personas (B2B Template)</a:t>
            </a:r>
            <a:endParaRPr lang="en-GB" sz="3200" b="1" dirty="0">
              <a:solidFill>
                <a:srgbClr val="364550"/>
              </a:solidFill>
              <a:latin typeface="Arial" charset="0"/>
              <a:ea typeface="Arial" charset="0"/>
              <a:cs typeface="Arial" charset="0"/>
            </a:endParaRPr>
          </a:p>
        </p:txBody>
      </p:sp>
      <p:sp>
        <p:nvSpPr>
          <p:cNvPr id="3" name="Text Placeholder 2"/>
          <p:cNvSpPr>
            <a:spLocks noGrp="1"/>
          </p:cNvSpPr>
          <p:nvPr>
            <p:ph type="body" sz="quarter" idx="10"/>
          </p:nvPr>
        </p:nvSpPr>
        <p:spPr>
          <a:xfrm>
            <a:off x="681115" y="1323561"/>
            <a:ext cx="10902538" cy="4307789"/>
          </a:xfrm>
        </p:spPr>
        <p:txBody>
          <a:bodyPr>
            <a:normAutofit/>
          </a:bodyPr>
          <a:lstStyle/>
          <a:p>
            <a:pPr marL="0" indent="0" fontAlgn="t">
              <a:buNone/>
            </a:pPr>
            <a:r>
              <a:rPr lang="en-US" sz="2400" b="1" dirty="0">
                <a:solidFill>
                  <a:srgbClr val="364550"/>
                </a:solidFill>
                <a:latin typeface="Arial" charset="0"/>
                <a:ea typeface="Arial" charset="0"/>
                <a:cs typeface="Arial" charset="0"/>
              </a:rPr>
              <a:t>Buyer </a:t>
            </a:r>
            <a:r>
              <a:rPr lang="en-US" sz="2400" b="1" dirty="0" smtClean="0">
                <a:solidFill>
                  <a:srgbClr val="364550"/>
                </a:solidFill>
                <a:latin typeface="Arial" charset="0"/>
                <a:ea typeface="Arial" charset="0"/>
                <a:cs typeface="Arial" charset="0"/>
              </a:rPr>
              <a:t>Persona Name: </a:t>
            </a:r>
            <a:endParaRPr lang="en-US" sz="2400" b="1" dirty="0">
              <a:solidFill>
                <a:srgbClr val="364550"/>
              </a:solidFill>
              <a:latin typeface="Arial" charset="0"/>
              <a:ea typeface="Arial" charset="0"/>
              <a:cs typeface="Arial" charset="0"/>
            </a:endParaRPr>
          </a:p>
          <a:p>
            <a:pPr marL="0" indent="0" fontAlgn="t">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55994350"/>
              </p:ext>
            </p:extLst>
          </p:nvPr>
        </p:nvGraphicFramePr>
        <p:xfrm>
          <a:off x="710878" y="2042330"/>
          <a:ext cx="10843013" cy="3589020"/>
        </p:xfrm>
        <a:graphic>
          <a:graphicData uri="http://schemas.openxmlformats.org/drawingml/2006/table">
            <a:tbl>
              <a:tblPr firstRow="1" bandRow="1">
                <a:tableStyleId>{5C22544A-7EE6-4342-B048-85BDC9FD1C3A}</a:tableStyleId>
              </a:tblPr>
              <a:tblGrid>
                <a:gridCol w="4186719"/>
                <a:gridCol w="6656294"/>
              </a:tblGrid>
              <a:tr h="0">
                <a:tc>
                  <a:txBody>
                    <a:bodyPr/>
                    <a:lstStyle/>
                    <a:p>
                      <a:r>
                        <a:rPr lang="en-US" dirty="0" smtClean="0">
                          <a:solidFill>
                            <a:schemeClr val="bg1"/>
                          </a:solidFill>
                          <a:latin typeface="Arial" charset="0"/>
                          <a:ea typeface="Arial" charset="0"/>
                          <a:cs typeface="Arial" charset="0"/>
                        </a:rPr>
                        <a:t>Key Questions</a:t>
                      </a:r>
                      <a:endParaRPr lang="en-US" dirty="0">
                        <a:solidFill>
                          <a:schemeClr val="bg1"/>
                        </a:solidFill>
                        <a:latin typeface="Arial" charset="0"/>
                        <a:ea typeface="Arial" charset="0"/>
                        <a:cs typeface="Arial" charset="0"/>
                      </a:endParaRPr>
                    </a:p>
                  </a:txBody>
                  <a:tcPr>
                    <a:solidFill>
                      <a:srgbClr val="364550"/>
                    </a:solidFill>
                  </a:tcPr>
                </a:tc>
                <a:tc>
                  <a:txBody>
                    <a:bodyPr/>
                    <a:lstStyle/>
                    <a:p>
                      <a:r>
                        <a:rPr lang="en-US" dirty="0" smtClean="0">
                          <a:solidFill>
                            <a:schemeClr val="bg1"/>
                          </a:solidFill>
                          <a:latin typeface="Arial" charset="0"/>
                          <a:ea typeface="Arial" charset="0"/>
                          <a:cs typeface="Arial" charset="0"/>
                        </a:rPr>
                        <a:t>Answers</a:t>
                      </a:r>
                      <a:endParaRPr lang="en-US" dirty="0">
                        <a:solidFill>
                          <a:schemeClr val="bg1"/>
                        </a:solidFill>
                        <a:latin typeface="Arial" charset="0"/>
                        <a:ea typeface="Arial" charset="0"/>
                        <a:cs typeface="Arial" charset="0"/>
                      </a:endParaRPr>
                    </a:p>
                  </a:txBody>
                  <a:tcPr>
                    <a:solidFill>
                      <a:srgbClr val="364550"/>
                    </a:solidFill>
                  </a:tcPr>
                </a:tc>
              </a:tr>
              <a:tr h="370840">
                <a:tc>
                  <a:txBody>
                    <a:bodyPr/>
                    <a:lstStyle/>
                    <a:p>
                      <a:pPr marL="0" indent="0" algn="l" defTabSz="685800" rtl="0" eaLnBrk="1" fontAlgn="t" latinLnBrk="0" hangingPunct="1">
                        <a:buNone/>
                      </a:pPr>
                      <a:r>
                        <a:rPr lang="en-US" sz="1350" b="1" kern="1200" dirty="0" smtClean="0">
                          <a:solidFill>
                            <a:srgbClr val="364550"/>
                          </a:solidFill>
                          <a:latin typeface="Arial" charset="0"/>
                          <a:ea typeface="Arial" charset="0"/>
                          <a:cs typeface="Arial" charset="0"/>
                        </a:rPr>
                        <a:t>Personal background:</a:t>
                      </a:r>
                    </a:p>
                    <a:p>
                      <a:pPr marL="0" indent="0" algn="l" defTabSz="685800" rtl="0" eaLnBrk="1" fontAlgn="t" latinLnBrk="0" hangingPunct="1">
                        <a:buNone/>
                      </a:pPr>
                      <a:r>
                        <a:rPr lang="en-US" sz="1350" b="0" kern="1200" dirty="0" smtClean="0">
                          <a:solidFill>
                            <a:srgbClr val="364550"/>
                          </a:solidFill>
                          <a:latin typeface="Arial" charset="0"/>
                          <a:ea typeface="Arial" charset="0"/>
                          <a:cs typeface="Arial" charset="0"/>
                        </a:rPr>
                        <a:t>WHO is the persona? What traits </a:t>
                      </a:r>
                      <a:r>
                        <a:rPr lang="en-US" sz="1350" b="0" kern="1200" dirty="0" err="1" smtClean="0">
                          <a:solidFill>
                            <a:srgbClr val="364550"/>
                          </a:solidFill>
                          <a:latin typeface="Arial" charset="0"/>
                          <a:ea typeface="Arial" charset="0"/>
                          <a:cs typeface="Arial" charset="0"/>
                        </a:rPr>
                        <a:t>characterise</a:t>
                      </a:r>
                      <a:r>
                        <a:rPr lang="en-US" sz="1350" b="0" kern="1200" dirty="0" smtClean="0">
                          <a:solidFill>
                            <a:srgbClr val="364550"/>
                          </a:solidFill>
                          <a:latin typeface="Arial" charset="0"/>
                          <a:ea typeface="Arial" charset="0"/>
                          <a:cs typeface="Arial" charset="0"/>
                        </a:rPr>
                        <a:t> her?</a:t>
                      </a:r>
                      <a:endParaRPr lang="en-US" sz="1350" b="0" kern="1200" dirty="0">
                        <a:solidFill>
                          <a:srgbClr val="364550"/>
                        </a:solidFill>
                        <a:latin typeface="Arial" charset="0"/>
                        <a:ea typeface="Arial" charset="0"/>
                        <a:cs typeface="Arial" charset="0"/>
                      </a:endParaRPr>
                    </a:p>
                  </a:txBody>
                  <a:tcPr>
                    <a:solidFill>
                      <a:srgbClr val="09B3DB"/>
                    </a:solidFill>
                  </a:tcPr>
                </a:tc>
                <a:tc>
                  <a:txBody>
                    <a:bodyPr/>
                    <a:lstStyle/>
                    <a:p>
                      <a:endParaRPr lang="en-US" dirty="0">
                        <a:solidFill>
                          <a:schemeClr val="bg1"/>
                        </a:solidFill>
                        <a:latin typeface="Arial" charset="0"/>
                        <a:ea typeface="Arial" charset="0"/>
                        <a:cs typeface="Arial" charset="0"/>
                      </a:endParaRPr>
                    </a:p>
                  </a:txBody>
                  <a:tcPr>
                    <a:solidFill>
                      <a:srgbClr val="09B3DB"/>
                    </a:solidFill>
                  </a:tcPr>
                </a:tc>
              </a:tr>
              <a:tr h="370840">
                <a:tc>
                  <a:txBody>
                    <a:bodyPr/>
                    <a:lstStyle/>
                    <a:p>
                      <a:pPr marL="0" indent="0" algn="l" defTabSz="685800" rtl="0" eaLnBrk="1" fontAlgn="t" latinLnBrk="0" hangingPunct="1">
                        <a:buNone/>
                      </a:pPr>
                      <a:r>
                        <a:rPr lang="en-US" sz="1350" b="1" kern="1200" dirty="0" smtClean="0">
                          <a:solidFill>
                            <a:srgbClr val="364550"/>
                          </a:solidFill>
                          <a:latin typeface="Arial" charset="0"/>
                          <a:ea typeface="Arial" charset="0"/>
                          <a:cs typeface="Arial" charset="0"/>
                        </a:rPr>
                        <a:t>Job title/role:</a:t>
                      </a:r>
                    </a:p>
                    <a:p>
                      <a:pPr marL="0" indent="0" algn="l" defTabSz="685800" rtl="0" eaLnBrk="1" fontAlgn="t" latinLnBrk="0" hangingPunct="1">
                        <a:buNone/>
                      </a:pPr>
                      <a:r>
                        <a:rPr lang="en-US" sz="1350" b="0" kern="1200" dirty="0" smtClean="0">
                          <a:solidFill>
                            <a:srgbClr val="364550"/>
                          </a:solidFill>
                          <a:latin typeface="Arial" charset="0"/>
                          <a:ea typeface="Arial" charset="0"/>
                          <a:cs typeface="Arial" charset="0"/>
                        </a:rPr>
                        <a:t>WHAT</a:t>
                      </a:r>
                      <a:r>
                        <a:rPr lang="en-US" sz="1350" b="0" kern="1200" baseline="0" dirty="0" smtClean="0">
                          <a:solidFill>
                            <a:srgbClr val="364550"/>
                          </a:solidFill>
                          <a:latin typeface="Arial" charset="0"/>
                          <a:ea typeface="Arial" charset="0"/>
                          <a:cs typeface="Arial" charset="0"/>
                        </a:rPr>
                        <a:t> role does she play?</a:t>
                      </a:r>
                      <a:endParaRPr lang="en-US" sz="1350" b="0" kern="1200" dirty="0">
                        <a:solidFill>
                          <a:srgbClr val="364550"/>
                        </a:solidFill>
                        <a:latin typeface="Arial" charset="0"/>
                        <a:ea typeface="Arial" charset="0"/>
                        <a:cs typeface="Arial" charset="0"/>
                      </a:endParaRPr>
                    </a:p>
                  </a:txBody>
                  <a:tcPr>
                    <a:solidFill>
                      <a:srgbClr val="00E4AB"/>
                    </a:solidFill>
                  </a:tcPr>
                </a:tc>
                <a:tc>
                  <a:txBody>
                    <a:bodyPr/>
                    <a:lstStyle/>
                    <a:p>
                      <a:endParaRPr lang="en-US" dirty="0">
                        <a:solidFill>
                          <a:schemeClr val="bg1"/>
                        </a:solidFill>
                        <a:latin typeface="Arial" charset="0"/>
                        <a:ea typeface="Arial" charset="0"/>
                        <a:cs typeface="Arial" charset="0"/>
                      </a:endParaRPr>
                    </a:p>
                  </a:txBody>
                  <a:tcPr>
                    <a:solidFill>
                      <a:srgbClr val="00E4AB"/>
                    </a:solidFill>
                  </a:tcPr>
                </a:tc>
              </a:tr>
              <a:tr h="370840">
                <a:tc>
                  <a:txBody>
                    <a:bodyPr/>
                    <a:lstStyle/>
                    <a:p>
                      <a:pPr marL="0" indent="0" algn="l" defTabSz="685800" rtl="0" eaLnBrk="1" fontAlgn="t" latinLnBrk="0" hangingPunct="1">
                        <a:buNone/>
                      </a:pPr>
                      <a:r>
                        <a:rPr lang="en-US" sz="1350" b="1" kern="1200" dirty="0" smtClean="0">
                          <a:solidFill>
                            <a:srgbClr val="364550"/>
                          </a:solidFill>
                          <a:latin typeface="Arial" charset="0"/>
                          <a:ea typeface="Arial" charset="0"/>
                          <a:cs typeface="Arial" charset="0"/>
                        </a:rPr>
                        <a:t>Typical challenges/problems/goals:</a:t>
                      </a:r>
                    </a:p>
                    <a:p>
                      <a:pPr marL="0" indent="0" algn="l" defTabSz="685800" rtl="0" eaLnBrk="1" fontAlgn="t" latinLnBrk="0" hangingPunct="1">
                        <a:buNone/>
                      </a:pPr>
                      <a:r>
                        <a:rPr lang="en-US" sz="1350" b="0" kern="1200" dirty="0" smtClean="0">
                          <a:solidFill>
                            <a:srgbClr val="364550"/>
                          </a:solidFill>
                          <a:latin typeface="Arial" charset="0"/>
                          <a:ea typeface="Arial" charset="0"/>
                          <a:cs typeface="Arial" charset="0"/>
                        </a:rPr>
                        <a:t>WHAT challenges does</a:t>
                      </a:r>
                      <a:r>
                        <a:rPr lang="en-US" sz="1350" b="0" kern="1200" baseline="0" dirty="0" smtClean="0">
                          <a:solidFill>
                            <a:srgbClr val="364550"/>
                          </a:solidFill>
                          <a:latin typeface="Arial" charset="0"/>
                          <a:ea typeface="Arial" charset="0"/>
                          <a:cs typeface="Arial" charset="0"/>
                        </a:rPr>
                        <a:t> she face and what goals does she have?</a:t>
                      </a:r>
                      <a:endParaRPr lang="en-US" sz="1350" b="0" kern="1200" dirty="0">
                        <a:solidFill>
                          <a:srgbClr val="364550"/>
                        </a:solidFill>
                        <a:latin typeface="Arial" charset="0"/>
                        <a:ea typeface="Arial" charset="0"/>
                        <a:cs typeface="Arial" charset="0"/>
                      </a:endParaRPr>
                    </a:p>
                  </a:txBody>
                  <a:tcPr>
                    <a:solidFill>
                      <a:srgbClr val="09B3DB"/>
                    </a:solidFill>
                  </a:tcPr>
                </a:tc>
                <a:tc>
                  <a:txBody>
                    <a:bodyPr/>
                    <a:lstStyle/>
                    <a:p>
                      <a:endParaRPr lang="en-US" dirty="0">
                        <a:solidFill>
                          <a:schemeClr val="bg1"/>
                        </a:solidFill>
                        <a:latin typeface="Arial" charset="0"/>
                        <a:ea typeface="Arial" charset="0"/>
                        <a:cs typeface="Arial" charset="0"/>
                      </a:endParaRPr>
                    </a:p>
                  </a:txBody>
                  <a:tcPr>
                    <a:solidFill>
                      <a:srgbClr val="09B3DB"/>
                    </a:solidFill>
                  </a:tcPr>
                </a:tc>
              </a:tr>
              <a:tr h="370840">
                <a:tc>
                  <a:txBody>
                    <a:bodyPr/>
                    <a:lstStyle/>
                    <a:p>
                      <a:pPr marL="0" indent="0" algn="l" defTabSz="685800" rtl="0" eaLnBrk="1" fontAlgn="t" latinLnBrk="0" hangingPunct="1">
                        <a:buNone/>
                      </a:pPr>
                      <a:r>
                        <a:rPr lang="en-US" sz="1350" b="1" kern="1200" dirty="0" smtClean="0">
                          <a:solidFill>
                            <a:srgbClr val="364550"/>
                          </a:solidFill>
                          <a:latin typeface="Arial" charset="0"/>
                          <a:ea typeface="Arial" charset="0"/>
                          <a:cs typeface="Arial" charset="0"/>
                        </a:rPr>
                        <a:t>Needs gap:</a:t>
                      </a:r>
                    </a:p>
                    <a:p>
                      <a:pPr marL="0" marR="0" indent="0" algn="l" defTabSz="685800" rtl="0" eaLnBrk="1" fontAlgn="t" latinLnBrk="0" hangingPunct="1">
                        <a:lnSpc>
                          <a:spcPct val="100000"/>
                        </a:lnSpc>
                        <a:spcBef>
                          <a:spcPts val="0"/>
                        </a:spcBef>
                        <a:spcAft>
                          <a:spcPts val="0"/>
                        </a:spcAft>
                        <a:buClrTx/>
                        <a:buSzTx/>
                        <a:buFontTx/>
                        <a:buNone/>
                        <a:tabLst/>
                        <a:defRPr/>
                      </a:pPr>
                      <a:r>
                        <a:rPr lang="en-US" sz="1350" b="0" kern="1200" dirty="0" smtClean="0">
                          <a:solidFill>
                            <a:srgbClr val="364550"/>
                          </a:solidFill>
                          <a:latin typeface="Arial" charset="0"/>
                          <a:ea typeface="Arial" charset="0"/>
                          <a:cs typeface="Arial" charset="0"/>
                        </a:rPr>
                        <a:t>WHERE is there a gap in her needs/wants?</a:t>
                      </a:r>
                      <a:endParaRPr lang="en-US" sz="1350" b="0" kern="1200" dirty="0">
                        <a:solidFill>
                          <a:srgbClr val="364550"/>
                        </a:solidFill>
                        <a:latin typeface="Arial" charset="0"/>
                        <a:ea typeface="Arial" charset="0"/>
                        <a:cs typeface="Arial" charset="0"/>
                      </a:endParaRPr>
                    </a:p>
                  </a:txBody>
                  <a:tcPr>
                    <a:solidFill>
                      <a:srgbClr val="00E4AB"/>
                    </a:solidFill>
                  </a:tcPr>
                </a:tc>
                <a:tc>
                  <a:txBody>
                    <a:bodyPr/>
                    <a:lstStyle/>
                    <a:p>
                      <a:endParaRPr lang="en-US" dirty="0">
                        <a:solidFill>
                          <a:schemeClr val="bg1"/>
                        </a:solidFill>
                        <a:latin typeface="Arial" charset="0"/>
                        <a:ea typeface="Arial" charset="0"/>
                        <a:cs typeface="Arial" charset="0"/>
                      </a:endParaRPr>
                    </a:p>
                  </a:txBody>
                  <a:tcPr>
                    <a:solidFill>
                      <a:srgbClr val="00E4AB"/>
                    </a:solidFill>
                  </a:tcPr>
                </a:tc>
              </a:tr>
              <a:tr h="370840">
                <a:tc>
                  <a:txBody>
                    <a:bodyPr/>
                    <a:lstStyle/>
                    <a:p>
                      <a:pPr marL="0" indent="0" algn="l" defTabSz="685800" rtl="0" eaLnBrk="1" fontAlgn="t" latinLnBrk="0" hangingPunct="1">
                        <a:buNone/>
                      </a:pPr>
                      <a:r>
                        <a:rPr lang="en-US" sz="1350" b="1" kern="1200" dirty="0" smtClean="0">
                          <a:solidFill>
                            <a:srgbClr val="364550"/>
                          </a:solidFill>
                          <a:latin typeface="Arial" charset="0"/>
                          <a:ea typeface="Arial" charset="0"/>
                          <a:cs typeface="Arial" charset="0"/>
                        </a:rPr>
                        <a:t>Funnel position:</a:t>
                      </a:r>
                    </a:p>
                    <a:p>
                      <a:pPr marL="0" marR="0" indent="0" algn="l" defTabSz="685800" rtl="0" eaLnBrk="1" fontAlgn="t" latinLnBrk="0" hangingPunct="1">
                        <a:lnSpc>
                          <a:spcPct val="100000"/>
                        </a:lnSpc>
                        <a:spcBef>
                          <a:spcPts val="0"/>
                        </a:spcBef>
                        <a:spcAft>
                          <a:spcPts val="0"/>
                        </a:spcAft>
                        <a:buClrTx/>
                        <a:buSzTx/>
                        <a:buFontTx/>
                        <a:buNone/>
                        <a:tabLst/>
                        <a:defRPr/>
                      </a:pPr>
                      <a:r>
                        <a:rPr lang="en-US" sz="1350" b="0" kern="1200" dirty="0" smtClean="0">
                          <a:solidFill>
                            <a:srgbClr val="364550"/>
                          </a:solidFill>
                          <a:latin typeface="Arial" charset="0"/>
                          <a:ea typeface="Arial" charset="0"/>
                          <a:cs typeface="Arial" charset="0"/>
                        </a:rPr>
                        <a:t>WHEN does she need to close this gap?</a:t>
                      </a:r>
                      <a:endParaRPr lang="en-US" sz="1350" b="0" kern="1200" dirty="0">
                        <a:solidFill>
                          <a:srgbClr val="364550"/>
                        </a:solidFill>
                        <a:latin typeface="Arial" charset="0"/>
                        <a:ea typeface="Arial" charset="0"/>
                        <a:cs typeface="Arial" charset="0"/>
                      </a:endParaRPr>
                    </a:p>
                  </a:txBody>
                  <a:tcPr>
                    <a:solidFill>
                      <a:srgbClr val="09B3DB"/>
                    </a:solidFill>
                  </a:tcPr>
                </a:tc>
                <a:tc>
                  <a:txBody>
                    <a:bodyPr/>
                    <a:lstStyle/>
                    <a:p>
                      <a:endParaRPr lang="en-US" dirty="0">
                        <a:solidFill>
                          <a:schemeClr val="bg1"/>
                        </a:solidFill>
                        <a:latin typeface="Arial" charset="0"/>
                        <a:ea typeface="Arial" charset="0"/>
                        <a:cs typeface="Arial" charset="0"/>
                      </a:endParaRPr>
                    </a:p>
                  </a:txBody>
                  <a:tcPr>
                    <a:solidFill>
                      <a:srgbClr val="09B3DB"/>
                    </a:solidFill>
                  </a:tcPr>
                </a:tc>
              </a:tr>
              <a:tr h="370840">
                <a:tc>
                  <a:txBody>
                    <a:bodyPr/>
                    <a:lstStyle/>
                    <a:p>
                      <a:pPr marL="0" indent="0" algn="l" defTabSz="685800" rtl="0" eaLnBrk="1" fontAlgn="t" latinLnBrk="0" hangingPunct="1">
                        <a:buNone/>
                      </a:pPr>
                      <a:r>
                        <a:rPr lang="en-US" sz="1350" b="1" kern="1200" dirty="0" smtClean="0">
                          <a:solidFill>
                            <a:srgbClr val="364550"/>
                          </a:solidFill>
                          <a:latin typeface="Arial" charset="0"/>
                          <a:ea typeface="Arial" charset="0"/>
                          <a:cs typeface="Arial" charset="0"/>
                        </a:rPr>
                        <a:t>What she cares about:</a:t>
                      </a:r>
                      <a:br>
                        <a:rPr lang="en-US" sz="1350" b="1" kern="1200" dirty="0" smtClean="0">
                          <a:solidFill>
                            <a:srgbClr val="364550"/>
                          </a:solidFill>
                          <a:latin typeface="Arial" charset="0"/>
                          <a:ea typeface="Arial" charset="0"/>
                          <a:cs typeface="Arial" charset="0"/>
                        </a:rPr>
                      </a:br>
                      <a:r>
                        <a:rPr lang="en-US" sz="1350" b="0" kern="1200" dirty="0" smtClean="0">
                          <a:solidFill>
                            <a:srgbClr val="364550"/>
                          </a:solidFill>
                          <a:latin typeface="Arial" charset="0"/>
                          <a:ea typeface="Arial" charset="0"/>
                          <a:cs typeface="Arial" charset="0"/>
                        </a:rPr>
                        <a:t>WHY</a:t>
                      </a:r>
                      <a:r>
                        <a:rPr lang="en-US" sz="1350" b="0" kern="1200" baseline="0" dirty="0" smtClean="0">
                          <a:solidFill>
                            <a:srgbClr val="364550"/>
                          </a:solidFill>
                          <a:latin typeface="Arial" charset="0"/>
                          <a:ea typeface="Arial" charset="0"/>
                          <a:cs typeface="Arial" charset="0"/>
                        </a:rPr>
                        <a:t> should she care about your product/company?</a:t>
                      </a:r>
                      <a:endParaRPr lang="en-US" sz="1350" b="0" kern="1200" dirty="0">
                        <a:solidFill>
                          <a:srgbClr val="364550"/>
                        </a:solidFill>
                        <a:latin typeface="Arial" charset="0"/>
                        <a:ea typeface="Arial" charset="0"/>
                        <a:cs typeface="Arial" charset="0"/>
                      </a:endParaRPr>
                    </a:p>
                  </a:txBody>
                  <a:tcPr>
                    <a:solidFill>
                      <a:srgbClr val="00E4AB"/>
                    </a:solidFill>
                  </a:tcPr>
                </a:tc>
                <a:tc>
                  <a:txBody>
                    <a:bodyPr/>
                    <a:lstStyle/>
                    <a:p>
                      <a:endParaRPr lang="en-US" dirty="0">
                        <a:solidFill>
                          <a:schemeClr val="bg1"/>
                        </a:solidFill>
                        <a:latin typeface="Arial" charset="0"/>
                        <a:ea typeface="Arial" charset="0"/>
                        <a:cs typeface="Arial" charset="0"/>
                      </a:endParaRPr>
                    </a:p>
                  </a:txBody>
                  <a:tcPr>
                    <a:solidFill>
                      <a:srgbClr val="00E4AB"/>
                    </a:solidFill>
                  </a:tcPr>
                </a:tc>
              </a:tr>
            </a:tbl>
          </a:graphicData>
        </a:graphic>
      </p:graphicFrame>
    </p:spTree>
    <p:extLst>
      <p:ext uri="{BB962C8B-B14F-4D97-AF65-F5344CB8AC3E}">
        <p14:creationId xmlns:p14="http://schemas.microsoft.com/office/powerpoint/2010/main" val="1785852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116" y="143108"/>
            <a:ext cx="10515600" cy="1325563"/>
          </a:xfrm>
        </p:spPr>
        <p:txBody>
          <a:bodyPr>
            <a:normAutofit/>
          </a:bodyPr>
          <a:lstStyle/>
          <a:p>
            <a:r>
              <a:rPr lang="en-GB" sz="3200" b="1" dirty="0">
                <a:solidFill>
                  <a:srgbClr val="364550"/>
                </a:solidFill>
                <a:latin typeface="Arial" charset="0"/>
                <a:ea typeface="Arial" charset="0"/>
                <a:cs typeface="Arial" charset="0"/>
              </a:rPr>
              <a:t/>
            </a:r>
            <a:br>
              <a:rPr lang="en-GB" sz="3200" b="1" dirty="0">
                <a:solidFill>
                  <a:srgbClr val="364550"/>
                </a:solidFill>
                <a:latin typeface="Arial" charset="0"/>
                <a:ea typeface="Arial" charset="0"/>
                <a:cs typeface="Arial" charset="0"/>
              </a:rPr>
            </a:br>
            <a:r>
              <a:rPr lang="en-GB" sz="3200" b="1" dirty="0">
                <a:solidFill>
                  <a:srgbClr val="364550"/>
                </a:solidFill>
                <a:latin typeface="Arial" charset="0"/>
                <a:ea typeface="Arial" charset="0"/>
                <a:cs typeface="Arial" charset="0"/>
              </a:rPr>
              <a:t>Define Your Buyer </a:t>
            </a:r>
            <a:r>
              <a:rPr lang="en-GB" sz="3200" b="1" dirty="0" smtClean="0">
                <a:solidFill>
                  <a:srgbClr val="364550"/>
                </a:solidFill>
                <a:latin typeface="Arial" charset="0"/>
                <a:ea typeface="Arial" charset="0"/>
                <a:cs typeface="Arial" charset="0"/>
              </a:rPr>
              <a:t>Personas (B2C Template)</a:t>
            </a:r>
            <a:endParaRPr lang="en-GB" sz="3200" b="1" dirty="0">
              <a:solidFill>
                <a:srgbClr val="364550"/>
              </a:solidFill>
              <a:latin typeface="Arial" charset="0"/>
              <a:ea typeface="Arial" charset="0"/>
              <a:cs typeface="Arial" charset="0"/>
            </a:endParaRPr>
          </a:p>
        </p:txBody>
      </p:sp>
      <p:sp>
        <p:nvSpPr>
          <p:cNvPr id="3" name="Text Placeholder 2"/>
          <p:cNvSpPr>
            <a:spLocks noGrp="1"/>
          </p:cNvSpPr>
          <p:nvPr>
            <p:ph type="body" sz="quarter" idx="10"/>
          </p:nvPr>
        </p:nvSpPr>
        <p:spPr/>
        <p:txBody>
          <a:bodyPr>
            <a:normAutofit/>
          </a:bodyPr>
          <a:lstStyle/>
          <a:p>
            <a:pPr marL="0" indent="0" fontAlgn="t">
              <a:buNone/>
            </a:pPr>
            <a:r>
              <a:rPr lang="en-US" sz="2400" b="1" dirty="0">
                <a:solidFill>
                  <a:srgbClr val="364550"/>
                </a:solidFill>
                <a:latin typeface="Arial" charset="0"/>
                <a:ea typeface="Arial" charset="0"/>
                <a:cs typeface="Arial" charset="0"/>
              </a:rPr>
              <a:t>Buyer </a:t>
            </a:r>
            <a:r>
              <a:rPr lang="en-US" sz="2400" b="1" dirty="0" smtClean="0">
                <a:solidFill>
                  <a:srgbClr val="364550"/>
                </a:solidFill>
                <a:latin typeface="Arial" charset="0"/>
                <a:ea typeface="Arial" charset="0"/>
                <a:cs typeface="Arial" charset="0"/>
              </a:rPr>
              <a:t>Persona Name:</a:t>
            </a:r>
            <a:endParaRPr lang="en-US" sz="2400" b="1" dirty="0">
              <a:solidFill>
                <a:srgbClr val="364550"/>
              </a:solidFill>
              <a:latin typeface="Arial" charset="0"/>
              <a:ea typeface="Arial" charset="0"/>
              <a:cs typeface="Arial" charset="0"/>
            </a:endParaRPr>
          </a:p>
          <a:p>
            <a:pPr marL="0" indent="0" fontAlgn="t">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61726718"/>
              </p:ext>
            </p:extLst>
          </p:nvPr>
        </p:nvGraphicFramePr>
        <p:xfrm>
          <a:off x="681116" y="1887703"/>
          <a:ext cx="10843013" cy="4594860"/>
        </p:xfrm>
        <a:graphic>
          <a:graphicData uri="http://schemas.openxmlformats.org/drawingml/2006/table">
            <a:tbl>
              <a:tblPr firstRow="1" bandRow="1">
                <a:tableStyleId>{5C22544A-7EE6-4342-B048-85BDC9FD1C3A}</a:tableStyleId>
              </a:tblPr>
              <a:tblGrid>
                <a:gridCol w="4928852"/>
                <a:gridCol w="5914161"/>
              </a:tblGrid>
              <a:tr h="0">
                <a:tc>
                  <a:txBody>
                    <a:bodyPr/>
                    <a:lstStyle/>
                    <a:p>
                      <a:r>
                        <a:rPr lang="en-US" dirty="0" smtClean="0">
                          <a:solidFill>
                            <a:schemeClr val="bg1"/>
                          </a:solidFill>
                          <a:latin typeface="Arial" charset="0"/>
                          <a:ea typeface="Arial" charset="0"/>
                          <a:cs typeface="Arial" charset="0"/>
                        </a:rPr>
                        <a:t>Key Questions</a:t>
                      </a:r>
                      <a:endParaRPr lang="en-US" dirty="0">
                        <a:solidFill>
                          <a:schemeClr val="bg1"/>
                        </a:solidFill>
                        <a:latin typeface="Arial" charset="0"/>
                        <a:ea typeface="Arial" charset="0"/>
                        <a:cs typeface="Arial" charset="0"/>
                      </a:endParaRPr>
                    </a:p>
                  </a:txBody>
                  <a:tcPr>
                    <a:solidFill>
                      <a:srgbClr val="364550"/>
                    </a:solidFill>
                  </a:tcPr>
                </a:tc>
                <a:tc>
                  <a:txBody>
                    <a:bodyPr/>
                    <a:lstStyle/>
                    <a:p>
                      <a:r>
                        <a:rPr lang="en-US" dirty="0" smtClean="0">
                          <a:solidFill>
                            <a:schemeClr val="bg1"/>
                          </a:solidFill>
                          <a:latin typeface="Arial" charset="0"/>
                          <a:ea typeface="Arial" charset="0"/>
                          <a:cs typeface="Arial" charset="0"/>
                        </a:rPr>
                        <a:t>Answers</a:t>
                      </a:r>
                      <a:endParaRPr lang="en-US" dirty="0">
                        <a:solidFill>
                          <a:schemeClr val="bg1"/>
                        </a:solidFill>
                        <a:latin typeface="Arial" charset="0"/>
                        <a:ea typeface="Arial" charset="0"/>
                        <a:cs typeface="Arial" charset="0"/>
                      </a:endParaRPr>
                    </a:p>
                  </a:txBody>
                  <a:tcPr>
                    <a:solidFill>
                      <a:srgbClr val="364550"/>
                    </a:solidFill>
                  </a:tcPr>
                </a:tc>
              </a:tr>
              <a:tr h="370840">
                <a:tc>
                  <a:txBody>
                    <a:bodyPr/>
                    <a:lstStyle/>
                    <a:p>
                      <a:pPr marL="0" indent="0" algn="l" defTabSz="685800" rtl="0" eaLnBrk="1" fontAlgn="t" latinLnBrk="0" hangingPunct="1">
                        <a:buNone/>
                      </a:pPr>
                      <a:r>
                        <a:rPr lang="en-US" sz="1350" b="1" kern="1200" dirty="0" smtClean="0">
                          <a:solidFill>
                            <a:srgbClr val="364550"/>
                          </a:solidFill>
                          <a:latin typeface="Arial" charset="0"/>
                          <a:ea typeface="Arial" charset="0"/>
                          <a:cs typeface="Arial" charset="0"/>
                        </a:rPr>
                        <a:t>Personal &amp; business background:</a:t>
                      </a:r>
                    </a:p>
                    <a:p>
                      <a:pPr marL="0" marR="0" indent="0" algn="l" defTabSz="685800" rtl="0" eaLnBrk="1" fontAlgn="t" latinLnBrk="0" hangingPunct="1">
                        <a:lnSpc>
                          <a:spcPct val="100000"/>
                        </a:lnSpc>
                        <a:spcBef>
                          <a:spcPts val="0"/>
                        </a:spcBef>
                        <a:spcAft>
                          <a:spcPts val="0"/>
                        </a:spcAft>
                        <a:buClrTx/>
                        <a:buSzTx/>
                        <a:buFontTx/>
                        <a:buNone/>
                        <a:tabLst/>
                        <a:defRPr/>
                      </a:pPr>
                      <a:r>
                        <a:rPr lang="en-US" sz="1350" b="0" kern="1200" dirty="0" smtClean="0">
                          <a:solidFill>
                            <a:srgbClr val="364550"/>
                          </a:solidFill>
                          <a:latin typeface="Arial" charset="0"/>
                          <a:ea typeface="Arial" charset="0"/>
                          <a:cs typeface="Arial" charset="0"/>
                        </a:rPr>
                        <a:t>Age/generation,</a:t>
                      </a:r>
                      <a:r>
                        <a:rPr lang="en-US" sz="1350" b="0" kern="1200" baseline="0" dirty="0" smtClean="0">
                          <a:solidFill>
                            <a:srgbClr val="364550"/>
                          </a:solidFill>
                          <a:latin typeface="Arial" charset="0"/>
                          <a:ea typeface="Arial" charset="0"/>
                          <a:cs typeface="Arial" charset="0"/>
                        </a:rPr>
                        <a:t> marital status, residence, e</a:t>
                      </a:r>
                      <a:r>
                        <a:rPr lang="en-US" sz="1350" b="0" kern="1200" dirty="0" smtClean="0">
                          <a:solidFill>
                            <a:srgbClr val="364550"/>
                          </a:solidFill>
                          <a:latin typeface="Arial" charset="0"/>
                          <a:ea typeface="Arial" charset="0"/>
                          <a:cs typeface="Arial" charset="0"/>
                        </a:rPr>
                        <a:t>ducation, profession, financial situation</a:t>
                      </a:r>
                      <a:r>
                        <a:rPr lang="en-US" sz="1350" b="0" kern="1200" baseline="0" dirty="0" smtClean="0">
                          <a:solidFill>
                            <a:srgbClr val="364550"/>
                          </a:solidFill>
                          <a:latin typeface="Arial" charset="0"/>
                          <a:ea typeface="Arial" charset="0"/>
                          <a:cs typeface="Arial" charset="0"/>
                        </a:rPr>
                        <a:t> </a:t>
                      </a:r>
                      <a:endParaRPr lang="en-US" sz="1350" b="0" kern="1200" dirty="0" smtClean="0">
                        <a:solidFill>
                          <a:srgbClr val="364550"/>
                        </a:solidFill>
                        <a:latin typeface="Arial" charset="0"/>
                        <a:ea typeface="Arial" charset="0"/>
                        <a:cs typeface="Arial" charset="0"/>
                      </a:endParaRPr>
                    </a:p>
                  </a:txBody>
                  <a:tcPr>
                    <a:solidFill>
                      <a:srgbClr val="09B3DB"/>
                    </a:solidFill>
                  </a:tcPr>
                </a:tc>
                <a:tc>
                  <a:txBody>
                    <a:bodyPr/>
                    <a:lstStyle/>
                    <a:p>
                      <a:endParaRPr lang="en-US" dirty="0">
                        <a:solidFill>
                          <a:schemeClr val="bg1"/>
                        </a:solidFill>
                        <a:latin typeface="Arial" charset="0"/>
                        <a:ea typeface="Arial" charset="0"/>
                        <a:cs typeface="Arial" charset="0"/>
                      </a:endParaRPr>
                    </a:p>
                  </a:txBody>
                  <a:tcPr>
                    <a:solidFill>
                      <a:srgbClr val="09B3DB"/>
                    </a:solidFill>
                  </a:tcPr>
                </a:tc>
              </a:tr>
              <a:tr h="370840">
                <a:tc>
                  <a:txBody>
                    <a:bodyPr/>
                    <a:lstStyle/>
                    <a:p>
                      <a:pPr marL="0" indent="0" algn="l" defTabSz="685800" rtl="0" eaLnBrk="1" fontAlgn="t" latinLnBrk="0" hangingPunct="1">
                        <a:buNone/>
                      </a:pPr>
                      <a:r>
                        <a:rPr lang="en-US" sz="1350" b="1" kern="1200" dirty="0" smtClean="0">
                          <a:solidFill>
                            <a:srgbClr val="364550"/>
                          </a:solidFill>
                          <a:latin typeface="Arial" charset="0"/>
                          <a:ea typeface="Arial" charset="0"/>
                          <a:cs typeface="Arial" charset="0"/>
                        </a:rPr>
                        <a:t>Lifestyle:</a:t>
                      </a:r>
                      <a:endParaRPr lang="en-US" sz="1350" b="0" kern="1200" dirty="0">
                        <a:solidFill>
                          <a:srgbClr val="364550"/>
                        </a:solidFill>
                        <a:latin typeface="Arial" charset="0"/>
                        <a:ea typeface="Arial" charset="0"/>
                        <a:cs typeface="Arial" charset="0"/>
                      </a:endParaRPr>
                    </a:p>
                    <a:p>
                      <a:pPr marL="0" indent="0" algn="l" defTabSz="685800" rtl="0" eaLnBrk="1" fontAlgn="t" latinLnBrk="0" hangingPunct="1">
                        <a:buNone/>
                      </a:pPr>
                      <a:r>
                        <a:rPr lang="en-US" sz="1350" b="0" kern="1200" dirty="0" smtClean="0">
                          <a:solidFill>
                            <a:srgbClr val="364550"/>
                          </a:solidFill>
                          <a:latin typeface="Arial" charset="0"/>
                          <a:ea typeface="Arial" charset="0"/>
                          <a:cs typeface="Arial" charset="0"/>
                        </a:rPr>
                        <a:t>A</a:t>
                      </a:r>
                      <a:r>
                        <a:rPr lang="en-US" sz="1350" b="0" kern="1200" baseline="0" dirty="0" smtClean="0">
                          <a:solidFill>
                            <a:srgbClr val="364550"/>
                          </a:solidFill>
                          <a:latin typeface="Arial" charset="0"/>
                          <a:ea typeface="Arial" charset="0"/>
                          <a:cs typeface="Arial" charset="0"/>
                        </a:rPr>
                        <a:t> day in the life, hobbies, activities, family, pets, friends </a:t>
                      </a:r>
                      <a:r>
                        <a:rPr lang="en-US" sz="1350" b="0" kern="1200" baseline="0" dirty="0" err="1" smtClean="0">
                          <a:solidFill>
                            <a:srgbClr val="364550"/>
                          </a:solidFill>
                          <a:latin typeface="Arial" charset="0"/>
                          <a:ea typeface="Arial" charset="0"/>
                          <a:cs typeface="Arial" charset="0"/>
                        </a:rPr>
                        <a:t>etc</a:t>
                      </a:r>
                      <a:endParaRPr lang="en-US" sz="1350" b="1" kern="1200" dirty="0" smtClean="0">
                        <a:solidFill>
                          <a:srgbClr val="364550"/>
                        </a:solidFill>
                        <a:latin typeface="Arial" charset="0"/>
                        <a:ea typeface="Arial" charset="0"/>
                        <a:cs typeface="Arial" charset="0"/>
                      </a:endParaRPr>
                    </a:p>
                  </a:txBody>
                  <a:tcPr>
                    <a:solidFill>
                      <a:srgbClr val="00E4AB"/>
                    </a:solidFill>
                  </a:tcPr>
                </a:tc>
                <a:tc>
                  <a:txBody>
                    <a:bodyPr/>
                    <a:lstStyle/>
                    <a:p>
                      <a:endParaRPr lang="en-US" dirty="0">
                        <a:solidFill>
                          <a:schemeClr val="bg1"/>
                        </a:solidFill>
                        <a:latin typeface="Arial" charset="0"/>
                        <a:ea typeface="Arial" charset="0"/>
                        <a:cs typeface="Arial" charset="0"/>
                      </a:endParaRPr>
                    </a:p>
                  </a:txBody>
                  <a:tcPr>
                    <a:solidFill>
                      <a:srgbClr val="00E4AB"/>
                    </a:solidFill>
                  </a:tcPr>
                </a:tc>
              </a:tr>
              <a:tr h="370840">
                <a:tc>
                  <a:txBody>
                    <a:bodyPr/>
                    <a:lstStyle/>
                    <a:p>
                      <a:pPr marL="0" indent="0" algn="l" defTabSz="685800" rtl="0" eaLnBrk="1" fontAlgn="t" latinLnBrk="0" hangingPunct="1">
                        <a:buNone/>
                      </a:pPr>
                      <a:r>
                        <a:rPr lang="en-US" sz="1350" b="1" kern="1200" dirty="0" smtClean="0">
                          <a:solidFill>
                            <a:srgbClr val="364550"/>
                          </a:solidFill>
                          <a:latin typeface="Arial" charset="0"/>
                          <a:ea typeface="Arial" charset="0"/>
                          <a:cs typeface="Arial" charset="0"/>
                        </a:rPr>
                        <a:t>Online </a:t>
                      </a:r>
                      <a:r>
                        <a:rPr lang="en-US" sz="1350" b="1" kern="1200" dirty="0" err="1" smtClean="0">
                          <a:solidFill>
                            <a:srgbClr val="364550"/>
                          </a:solidFill>
                          <a:latin typeface="Arial" charset="0"/>
                          <a:ea typeface="Arial" charset="0"/>
                          <a:cs typeface="Arial" charset="0"/>
                        </a:rPr>
                        <a:t>behaviour</a:t>
                      </a:r>
                      <a:r>
                        <a:rPr lang="en-US" sz="1350" b="1" kern="1200" dirty="0" smtClean="0">
                          <a:solidFill>
                            <a:srgbClr val="364550"/>
                          </a:solidFill>
                          <a:latin typeface="Arial" charset="0"/>
                          <a:ea typeface="Arial" charset="0"/>
                          <a:cs typeface="Arial" charset="0"/>
                        </a:rPr>
                        <a:t>:</a:t>
                      </a:r>
                    </a:p>
                    <a:p>
                      <a:pPr marL="0" marR="0" indent="0" algn="l" defTabSz="685800" rtl="0" eaLnBrk="1" fontAlgn="t" latinLnBrk="0" hangingPunct="1">
                        <a:lnSpc>
                          <a:spcPct val="100000"/>
                        </a:lnSpc>
                        <a:spcBef>
                          <a:spcPts val="0"/>
                        </a:spcBef>
                        <a:spcAft>
                          <a:spcPts val="0"/>
                        </a:spcAft>
                        <a:buClrTx/>
                        <a:buSzTx/>
                        <a:buFontTx/>
                        <a:buNone/>
                        <a:tabLst/>
                        <a:defRPr/>
                      </a:pPr>
                      <a:r>
                        <a:rPr lang="en-US" sz="1350" b="0" kern="1200" dirty="0" err="1" smtClean="0">
                          <a:solidFill>
                            <a:srgbClr val="364550"/>
                          </a:solidFill>
                          <a:latin typeface="Arial" charset="0"/>
                          <a:ea typeface="Arial" charset="0"/>
                          <a:cs typeface="Arial" charset="0"/>
                        </a:rPr>
                        <a:t>Favourite</a:t>
                      </a:r>
                      <a:r>
                        <a:rPr lang="en-US" sz="1350" b="0" kern="1200" dirty="0" smtClean="0">
                          <a:solidFill>
                            <a:srgbClr val="364550"/>
                          </a:solidFill>
                          <a:latin typeface="Arial" charset="0"/>
                          <a:ea typeface="Arial" charset="0"/>
                          <a:cs typeface="Arial" charset="0"/>
                        </a:rPr>
                        <a:t> sites/apps/</a:t>
                      </a:r>
                      <a:r>
                        <a:rPr lang="en-US" sz="1350" b="0" kern="1200" baseline="0" dirty="0" smtClean="0">
                          <a:solidFill>
                            <a:srgbClr val="364550"/>
                          </a:solidFill>
                          <a:latin typeface="Arial" charset="0"/>
                          <a:ea typeface="Arial" charset="0"/>
                          <a:cs typeface="Arial" charset="0"/>
                        </a:rPr>
                        <a:t>social channels, shopping </a:t>
                      </a:r>
                      <a:r>
                        <a:rPr lang="en-US" sz="1350" b="0" kern="1200" baseline="0" dirty="0" err="1" smtClean="0">
                          <a:solidFill>
                            <a:srgbClr val="364550"/>
                          </a:solidFill>
                          <a:latin typeface="Arial" charset="0"/>
                          <a:ea typeface="Arial" charset="0"/>
                          <a:cs typeface="Arial" charset="0"/>
                        </a:rPr>
                        <a:t>behaviour</a:t>
                      </a:r>
                      <a:endParaRPr lang="en-US" sz="1350" b="0" kern="1200" dirty="0">
                        <a:solidFill>
                          <a:srgbClr val="364550"/>
                        </a:solidFill>
                        <a:latin typeface="Arial" charset="0"/>
                        <a:ea typeface="Arial" charset="0"/>
                        <a:cs typeface="Arial" charset="0"/>
                      </a:endParaRPr>
                    </a:p>
                  </a:txBody>
                  <a:tcPr>
                    <a:solidFill>
                      <a:srgbClr val="09B3DB"/>
                    </a:solidFill>
                  </a:tcPr>
                </a:tc>
                <a:tc>
                  <a:txBody>
                    <a:bodyPr/>
                    <a:lstStyle/>
                    <a:p>
                      <a:endParaRPr lang="en-US" dirty="0">
                        <a:solidFill>
                          <a:schemeClr val="bg1"/>
                        </a:solidFill>
                        <a:latin typeface="Arial" charset="0"/>
                        <a:ea typeface="Arial" charset="0"/>
                        <a:cs typeface="Arial" charset="0"/>
                      </a:endParaRPr>
                    </a:p>
                  </a:txBody>
                  <a:tcPr>
                    <a:solidFill>
                      <a:srgbClr val="09B3DB"/>
                    </a:solidFill>
                  </a:tcPr>
                </a:tc>
              </a:tr>
              <a:tr h="370840">
                <a:tc>
                  <a:txBody>
                    <a:bodyPr/>
                    <a:lstStyle/>
                    <a:p>
                      <a:pPr marL="0" indent="0" algn="l" defTabSz="685800" rtl="0" eaLnBrk="1" fontAlgn="t" latinLnBrk="0" hangingPunct="1">
                        <a:buNone/>
                      </a:pPr>
                      <a:r>
                        <a:rPr lang="en-US" sz="1350" b="1" kern="1200" dirty="0" smtClean="0">
                          <a:solidFill>
                            <a:srgbClr val="364550"/>
                          </a:solidFill>
                          <a:latin typeface="Arial" charset="0"/>
                          <a:ea typeface="Arial" charset="0"/>
                          <a:cs typeface="Arial" charset="0"/>
                        </a:rPr>
                        <a:t>Hopes &amp; dreams:</a:t>
                      </a:r>
                    </a:p>
                    <a:p>
                      <a:pPr marL="0" indent="0" algn="l" defTabSz="685800" rtl="0" eaLnBrk="1" fontAlgn="t" latinLnBrk="0" hangingPunct="1">
                        <a:buNone/>
                      </a:pPr>
                      <a:r>
                        <a:rPr lang="en-US" sz="1350" b="0" kern="1200" baseline="0" dirty="0" smtClean="0">
                          <a:solidFill>
                            <a:srgbClr val="364550"/>
                          </a:solidFill>
                          <a:latin typeface="Arial" charset="0"/>
                          <a:ea typeface="Arial" charset="0"/>
                          <a:cs typeface="Arial" charset="0"/>
                        </a:rPr>
                        <a:t>What would make her life easier/better?</a:t>
                      </a:r>
                      <a:endParaRPr lang="en-US" sz="1350" b="0" kern="1200" dirty="0" smtClean="0">
                        <a:solidFill>
                          <a:srgbClr val="364550"/>
                        </a:solidFill>
                        <a:latin typeface="Arial" charset="0"/>
                        <a:ea typeface="Arial" charset="0"/>
                        <a:cs typeface="Arial" charset="0"/>
                      </a:endParaRPr>
                    </a:p>
                  </a:txBody>
                  <a:tcPr>
                    <a:solidFill>
                      <a:srgbClr val="00E4AB"/>
                    </a:solidFill>
                  </a:tcPr>
                </a:tc>
                <a:tc>
                  <a:txBody>
                    <a:bodyPr/>
                    <a:lstStyle/>
                    <a:p>
                      <a:endParaRPr lang="en-US" dirty="0">
                        <a:solidFill>
                          <a:schemeClr val="bg1"/>
                        </a:solidFill>
                        <a:latin typeface="Arial" charset="0"/>
                        <a:ea typeface="Arial" charset="0"/>
                        <a:cs typeface="Arial" charset="0"/>
                      </a:endParaRPr>
                    </a:p>
                  </a:txBody>
                  <a:tcPr>
                    <a:solidFill>
                      <a:srgbClr val="00E4AB"/>
                    </a:solidFill>
                  </a:tcPr>
                </a:tc>
              </a:tr>
              <a:tr h="370840">
                <a:tc>
                  <a:txBody>
                    <a:bodyPr/>
                    <a:lstStyle/>
                    <a:p>
                      <a:pPr marL="0" indent="0" algn="l" defTabSz="685800" rtl="0" eaLnBrk="1" fontAlgn="t" latinLnBrk="0" hangingPunct="1">
                        <a:buNone/>
                      </a:pPr>
                      <a:r>
                        <a:rPr lang="en-US" sz="1350" b="1" kern="1200" dirty="0" smtClean="0">
                          <a:solidFill>
                            <a:srgbClr val="364550"/>
                          </a:solidFill>
                          <a:latin typeface="Arial" charset="0"/>
                          <a:ea typeface="Arial" charset="0"/>
                          <a:cs typeface="Arial" charset="0"/>
                        </a:rPr>
                        <a:t>Worries &amp; fears:</a:t>
                      </a:r>
                      <a:br>
                        <a:rPr lang="en-US" sz="1350" b="1" kern="1200" dirty="0" smtClean="0">
                          <a:solidFill>
                            <a:srgbClr val="364550"/>
                          </a:solidFill>
                          <a:latin typeface="Arial" charset="0"/>
                          <a:ea typeface="Arial" charset="0"/>
                          <a:cs typeface="Arial" charset="0"/>
                        </a:rPr>
                      </a:br>
                      <a:r>
                        <a:rPr lang="en-US" sz="1350" b="0" kern="1200" dirty="0" smtClean="0">
                          <a:solidFill>
                            <a:srgbClr val="364550"/>
                          </a:solidFill>
                          <a:latin typeface="Arial" charset="0"/>
                          <a:ea typeface="Arial" charset="0"/>
                          <a:cs typeface="Arial" charset="0"/>
                        </a:rPr>
                        <a:t>What is she trying</a:t>
                      </a:r>
                      <a:r>
                        <a:rPr lang="en-US" sz="1350" b="0" kern="1200" baseline="0" dirty="0" smtClean="0">
                          <a:solidFill>
                            <a:srgbClr val="364550"/>
                          </a:solidFill>
                          <a:latin typeface="Arial" charset="0"/>
                          <a:ea typeface="Arial" charset="0"/>
                          <a:cs typeface="Arial" charset="0"/>
                        </a:rPr>
                        <a:t> to avoid?</a:t>
                      </a:r>
                      <a:endParaRPr lang="en-US" sz="1350" b="0" kern="1200" dirty="0">
                        <a:solidFill>
                          <a:srgbClr val="364550"/>
                        </a:solidFill>
                        <a:latin typeface="Arial" charset="0"/>
                        <a:ea typeface="Arial" charset="0"/>
                        <a:cs typeface="Arial" charset="0"/>
                      </a:endParaRPr>
                    </a:p>
                  </a:txBody>
                  <a:tcPr>
                    <a:solidFill>
                      <a:srgbClr val="09B3DB"/>
                    </a:solidFill>
                  </a:tcPr>
                </a:tc>
                <a:tc>
                  <a:txBody>
                    <a:bodyPr/>
                    <a:lstStyle/>
                    <a:p>
                      <a:endParaRPr lang="en-US" dirty="0">
                        <a:solidFill>
                          <a:schemeClr val="bg1"/>
                        </a:solidFill>
                        <a:latin typeface="Arial" charset="0"/>
                        <a:ea typeface="Arial" charset="0"/>
                        <a:cs typeface="Arial" charset="0"/>
                      </a:endParaRPr>
                    </a:p>
                  </a:txBody>
                  <a:tcPr>
                    <a:solidFill>
                      <a:srgbClr val="09B3DB"/>
                    </a:solidFill>
                  </a:tcPr>
                </a:tc>
              </a:tr>
              <a:tr h="370840">
                <a:tc>
                  <a:txBody>
                    <a:bodyPr/>
                    <a:lstStyle/>
                    <a:p>
                      <a:pPr marL="0" indent="0" algn="l" defTabSz="685800" rtl="0" eaLnBrk="1" fontAlgn="t" latinLnBrk="0" hangingPunct="1">
                        <a:buNone/>
                      </a:pPr>
                      <a:r>
                        <a:rPr lang="en-US" sz="1350" b="1" kern="1200" baseline="0" dirty="0" smtClean="0">
                          <a:solidFill>
                            <a:srgbClr val="364550"/>
                          </a:solidFill>
                          <a:latin typeface="Arial" charset="0"/>
                          <a:ea typeface="Arial" charset="0"/>
                          <a:cs typeface="Arial" charset="0"/>
                        </a:rPr>
                        <a:t>Influencers:</a:t>
                      </a:r>
                      <a:endParaRPr lang="en-US" sz="1350" b="1" kern="1200" dirty="0" smtClean="0">
                        <a:solidFill>
                          <a:srgbClr val="364550"/>
                        </a:solidFill>
                        <a:latin typeface="Arial" charset="0"/>
                        <a:ea typeface="Arial" charset="0"/>
                        <a:cs typeface="Arial" charset="0"/>
                      </a:endParaRPr>
                    </a:p>
                    <a:p>
                      <a:pPr marL="0" indent="0" algn="l" defTabSz="685800" rtl="0" eaLnBrk="1" fontAlgn="t" latinLnBrk="0" hangingPunct="1">
                        <a:buNone/>
                      </a:pPr>
                      <a:r>
                        <a:rPr lang="en-US" sz="1350" b="0" kern="1200" dirty="0" smtClean="0">
                          <a:solidFill>
                            <a:srgbClr val="364550"/>
                          </a:solidFill>
                          <a:latin typeface="Arial" charset="0"/>
                          <a:ea typeface="Arial" charset="0"/>
                          <a:cs typeface="Arial" charset="0"/>
                        </a:rPr>
                        <a:t>What</a:t>
                      </a:r>
                      <a:r>
                        <a:rPr lang="en-US" sz="1350" b="0" kern="1200" baseline="0" dirty="0" smtClean="0">
                          <a:solidFill>
                            <a:srgbClr val="364550"/>
                          </a:solidFill>
                          <a:latin typeface="Arial" charset="0"/>
                          <a:ea typeface="Arial" charset="0"/>
                          <a:cs typeface="Arial" charset="0"/>
                        </a:rPr>
                        <a:t>/who influences her?</a:t>
                      </a:r>
                      <a:endParaRPr lang="en-US" sz="1350" b="0" kern="1200" dirty="0" smtClean="0">
                        <a:solidFill>
                          <a:srgbClr val="364550"/>
                        </a:solidFill>
                        <a:latin typeface="Arial" charset="0"/>
                        <a:ea typeface="Arial" charset="0"/>
                        <a:cs typeface="Arial" charset="0"/>
                      </a:endParaRPr>
                    </a:p>
                  </a:txBody>
                  <a:tcPr>
                    <a:solidFill>
                      <a:srgbClr val="00E4AB"/>
                    </a:solidFill>
                  </a:tcPr>
                </a:tc>
                <a:tc>
                  <a:txBody>
                    <a:bodyPr/>
                    <a:lstStyle/>
                    <a:p>
                      <a:endParaRPr lang="en-US" dirty="0">
                        <a:solidFill>
                          <a:schemeClr val="bg1"/>
                        </a:solidFill>
                        <a:latin typeface="Arial" charset="0"/>
                        <a:ea typeface="Arial" charset="0"/>
                        <a:cs typeface="Arial" charset="0"/>
                      </a:endParaRPr>
                    </a:p>
                  </a:txBody>
                  <a:tcPr>
                    <a:solidFill>
                      <a:srgbClr val="00E4AB"/>
                    </a:solidFill>
                  </a:tcPr>
                </a:tc>
              </a:tr>
              <a:tr h="370840">
                <a:tc>
                  <a:txBody>
                    <a:bodyPr/>
                    <a:lstStyle/>
                    <a:p>
                      <a:pPr marL="0" indent="0" algn="l" defTabSz="685800" rtl="0" eaLnBrk="1" fontAlgn="t" latinLnBrk="0" hangingPunct="1">
                        <a:buNone/>
                      </a:pPr>
                      <a:r>
                        <a:rPr lang="en-US" sz="1350" b="1" kern="1200" dirty="0" smtClean="0">
                          <a:solidFill>
                            <a:srgbClr val="364550"/>
                          </a:solidFill>
                          <a:latin typeface="Arial" charset="0"/>
                          <a:ea typeface="Arial" charset="0"/>
                          <a:cs typeface="Arial" charset="0"/>
                        </a:rPr>
                        <a:t>Needs gap:</a:t>
                      </a:r>
                    </a:p>
                    <a:p>
                      <a:pPr marL="0" marR="0" indent="0" algn="l" defTabSz="685800" rtl="0" eaLnBrk="1" fontAlgn="t" latinLnBrk="0" hangingPunct="1">
                        <a:lnSpc>
                          <a:spcPct val="100000"/>
                        </a:lnSpc>
                        <a:spcBef>
                          <a:spcPts val="0"/>
                        </a:spcBef>
                        <a:spcAft>
                          <a:spcPts val="0"/>
                        </a:spcAft>
                        <a:buClrTx/>
                        <a:buSzTx/>
                        <a:buFontTx/>
                        <a:buNone/>
                        <a:tabLst/>
                        <a:defRPr/>
                      </a:pPr>
                      <a:r>
                        <a:rPr lang="en-US" sz="1350" b="0" kern="1200" dirty="0" smtClean="0">
                          <a:solidFill>
                            <a:srgbClr val="364550"/>
                          </a:solidFill>
                          <a:latin typeface="Arial" charset="0"/>
                          <a:ea typeface="Arial" charset="0"/>
                          <a:cs typeface="Arial" charset="0"/>
                        </a:rPr>
                        <a:t>Where is there a gap in her needs/wants?</a:t>
                      </a:r>
                    </a:p>
                  </a:txBody>
                  <a:tcPr>
                    <a:solidFill>
                      <a:srgbClr val="09B3DB"/>
                    </a:solidFill>
                  </a:tcPr>
                </a:tc>
                <a:tc>
                  <a:txBody>
                    <a:bodyPr/>
                    <a:lstStyle/>
                    <a:p>
                      <a:endParaRPr lang="en-US" dirty="0">
                        <a:solidFill>
                          <a:schemeClr val="bg1"/>
                        </a:solidFill>
                        <a:latin typeface="Arial" charset="0"/>
                        <a:ea typeface="Arial" charset="0"/>
                        <a:cs typeface="Arial" charset="0"/>
                      </a:endParaRPr>
                    </a:p>
                  </a:txBody>
                  <a:tcPr>
                    <a:solidFill>
                      <a:srgbClr val="09B3DB"/>
                    </a:solidFill>
                  </a:tcPr>
                </a:tc>
              </a:tr>
              <a:tr h="370840">
                <a:tc>
                  <a:txBody>
                    <a:bodyPr/>
                    <a:lstStyle/>
                    <a:p>
                      <a:pPr marL="0" indent="0" algn="l" defTabSz="685800" rtl="0" eaLnBrk="1" fontAlgn="t" latinLnBrk="0" hangingPunct="1">
                        <a:buNone/>
                      </a:pPr>
                      <a:r>
                        <a:rPr lang="en-US" sz="1350" b="1" kern="1200" dirty="0" smtClean="0">
                          <a:solidFill>
                            <a:srgbClr val="364550"/>
                          </a:solidFill>
                          <a:latin typeface="Arial" charset="0"/>
                          <a:ea typeface="Arial" charset="0"/>
                          <a:cs typeface="Arial" charset="0"/>
                        </a:rPr>
                        <a:t>Funnel position:</a:t>
                      </a:r>
                    </a:p>
                    <a:p>
                      <a:pPr marL="0" marR="0" indent="0" algn="l" defTabSz="685800" rtl="0" eaLnBrk="1" fontAlgn="t" latinLnBrk="0" hangingPunct="1">
                        <a:lnSpc>
                          <a:spcPct val="100000"/>
                        </a:lnSpc>
                        <a:spcBef>
                          <a:spcPts val="0"/>
                        </a:spcBef>
                        <a:spcAft>
                          <a:spcPts val="0"/>
                        </a:spcAft>
                        <a:buClrTx/>
                        <a:buSzTx/>
                        <a:buFontTx/>
                        <a:buNone/>
                        <a:tabLst/>
                        <a:defRPr/>
                      </a:pPr>
                      <a:r>
                        <a:rPr lang="en-US" sz="1350" b="0" kern="1200" dirty="0" smtClean="0">
                          <a:solidFill>
                            <a:srgbClr val="364550"/>
                          </a:solidFill>
                          <a:latin typeface="Arial" charset="0"/>
                          <a:ea typeface="Arial" charset="0"/>
                          <a:cs typeface="Arial" charset="0"/>
                        </a:rPr>
                        <a:t>When does she need to close this gap?</a:t>
                      </a:r>
                    </a:p>
                  </a:txBody>
                  <a:tcPr>
                    <a:solidFill>
                      <a:srgbClr val="00E4AB"/>
                    </a:solidFill>
                  </a:tcPr>
                </a:tc>
                <a:tc>
                  <a:txBody>
                    <a:bodyPr/>
                    <a:lstStyle/>
                    <a:p>
                      <a:endParaRPr lang="en-US" dirty="0">
                        <a:solidFill>
                          <a:schemeClr val="bg1"/>
                        </a:solidFill>
                        <a:latin typeface="Arial" charset="0"/>
                        <a:ea typeface="Arial" charset="0"/>
                        <a:cs typeface="Arial" charset="0"/>
                      </a:endParaRPr>
                    </a:p>
                  </a:txBody>
                  <a:tcPr>
                    <a:solidFill>
                      <a:srgbClr val="00E4AB"/>
                    </a:solidFill>
                  </a:tcPr>
                </a:tc>
              </a:tr>
            </a:tbl>
          </a:graphicData>
        </a:graphic>
      </p:graphicFrame>
    </p:spTree>
    <p:extLst>
      <p:ext uri="{BB962C8B-B14F-4D97-AF65-F5344CB8AC3E}">
        <p14:creationId xmlns:p14="http://schemas.microsoft.com/office/powerpoint/2010/main" val="1161433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116" y="278628"/>
            <a:ext cx="10515600" cy="1325563"/>
          </a:xfrm>
        </p:spPr>
        <p:txBody>
          <a:bodyPr>
            <a:normAutofit/>
          </a:bodyPr>
          <a:lstStyle/>
          <a:p>
            <a:r>
              <a:rPr lang="en-GB" sz="3200" b="1" dirty="0" smtClean="0">
                <a:solidFill>
                  <a:srgbClr val="364550"/>
                </a:solidFill>
                <a:latin typeface="Arial" charset="0"/>
                <a:ea typeface="Arial" charset="0"/>
                <a:cs typeface="Arial" charset="0"/>
              </a:rPr>
              <a:t>Now It’s </a:t>
            </a:r>
            <a:r>
              <a:rPr lang="en-GB" sz="3200" b="1" dirty="0">
                <a:solidFill>
                  <a:srgbClr val="364550"/>
                </a:solidFill>
                <a:latin typeface="Arial" charset="0"/>
                <a:ea typeface="Arial" charset="0"/>
                <a:cs typeface="Arial" charset="0"/>
              </a:rPr>
              <a:t>Y</a:t>
            </a:r>
            <a:r>
              <a:rPr lang="en-GB" sz="3200" b="1" dirty="0" smtClean="0">
                <a:solidFill>
                  <a:srgbClr val="364550"/>
                </a:solidFill>
                <a:latin typeface="Arial" charset="0"/>
                <a:ea typeface="Arial" charset="0"/>
                <a:cs typeface="Arial" charset="0"/>
              </a:rPr>
              <a:t>our </a:t>
            </a:r>
            <a:r>
              <a:rPr lang="en-GB" sz="3200" b="1" dirty="0">
                <a:solidFill>
                  <a:srgbClr val="364550"/>
                </a:solidFill>
                <a:latin typeface="Arial" charset="0"/>
                <a:ea typeface="Arial" charset="0"/>
                <a:cs typeface="Arial" charset="0"/>
              </a:rPr>
              <a:t>T</a:t>
            </a:r>
            <a:r>
              <a:rPr lang="en-GB" sz="3200" b="1" dirty="0" smtClean="0">
                <a:solidFill>
                  <a:srgbClr val="364550"/>
                </a:solidFill>
                <a:latin typeface="Arial" charset="0"/>
                <a:ea typeface="Arial" charset="0"/>
                <a:cs typeface="Arial" charset="0"/>
              </a:rPr>
              <a:t>urn</a:t>
            </a:r>
            <a:r>
              <a:rPr lang="mr-IN" sz="3200" b="1" dirty="0" smtClean="0">
                <a:solidFill>
                  <a:srgbClr val="364550"/>
                </a:solidFill>
                <a:latin typeface="Arial" charset="0"/>
                <a:ea typeface="Arial" charset="0"/>
                <a:cs typeface="Arial" charset="0"/>
              </a:rPr>
              <a:t>…</a:t>
            </a:r>
            <a:endParaRPr lang="en-GB" sz="3200" b="1" dirty="0">
              <a:solidFill>
                <a:srgbClr val="364550"/>
              </a:solidFill>
              <a:latin typeface="Arial" charset="0"/>
              <a:ea typeface="Arial" charset="0"/>
              <a:cs typeface="Arial" charset="0"/>
            </a:endParaRPr>
          </a:p>
        </p:txBody>
      </p:sp>
      <p:sp>
        <p:nvSpPr>
          <p:cNvPr id="3" name="Text Placeholder 2"/>
          <p:cNvSpPr>
            <a:spLocks noGrp="1"/>
          </p:cNvSpPr>
          <p:nvPr>
            <p:ph type="body" sz="quarter" idx="10"/>
          </p:nvPr>
        </p:nvSpPr>
        <p:spPr>
          <a:xfrm>
            <a:off x="681116" y="1469769"/>
            <a:ext cx="10902538" cy="1154161"/>
          </a:xfrm>
        </p:spPr>
        <p:txBody>
          <a:bodyPr>
            <a:normAutofit/>
          </a:bodyPr>
          <a:lstStyle/>
          <a:p>
            <a:pPr>
              <a:lnSpc>
                <a:spcPct val="100000"/>
              </a:lnSpc>
            </a:pPr>
            <a:r>
              <a:rPr lang="en-US" altLang="en-US" sz="2200" dirty="0">
                <a:solidFill>
                  <a:srgbClr val="364550"/>
                </a:solidFill>
                <a:latin typeface="Arial" charset="0"/>
                <a:ea typeface="Arial" charset="0"/>
                <a:cs typeface="Arial" charset="0"/>
              </a:rPr>
              <a:t>You can use the templates on the previous slides to create your own buyer </a:t>
            </a:r>
            <a:r>
              <a:rPr lang="en-US" altLang="en-US" sz="2200" dirty="0" smtClean="0">
                <a:solidFill>
                  <a:srgbClr val="364550"/>
                </a:solidFill>
                <a:latin typeface="Arial" charset="0"/>
                <a:ea typeface="Arial" charset="0"/>
                <a:cs typeface="Arial" charset="0"/>
              </a:rPr>
              <a:t>persona. If </a:t>
            </a:r>
            <a:r>
              <a:rPr lang="en-US" altLang="en-US" sz="2200" dirty="0">
                <a:solidFill>
                  <a:srgbClr val="364550"/>
                </a:solidFill>
                <a:latin typeface="Arial" charset="0"/>
                <a:ea typeface="Arial" charset="0"/>
                <a:cs typeface="Arial" charset="0"/>
              </a:rPr>
              <a:t>you want to create more buyer personas, simply right click the slides and select “Duplicate Slide</a:t>
            </a:r>
            <a:r>
              <a:rPr lang="en-US" altLang="en-US" sz="2200" dirty="0" smtClean="0">
                <a:solidFill>
                  <a:srgbClr val="364550"/>
                </a:solidFill>
                <a:latin typeface="Arial" charset="0"/>
                <a:ea typeface="Arial" charset="0"/>
                <a:cs typeface="Arial" charset="0"/>
              </a:rPr>
              <a:t>”.</a:t>
            </a:r>
          </a:p>
          <a:p>
            <a:pPr marL="0" indent="0">
              <a:lnSpc>
                <a:spcPct val="100000"/>
              </a:lnSpc>
              <a:buNone/>
            </a:pPr>
            <a:endParaRPr lang="en-US" altLang="en-US" sz="2200" dirty="0" smtClean="0">
              <a:solidFill>
                <a:srgbClr val="364550"/>
              </a:solidFill>
              <a:latin typeface="Arial" charset="0"/>
              <a:ea typeface="Arial" charset="0"/>
              <a:cs typeface="Arial" charset="0"/>
            </a:endParaRPr>
          </a:p>
          <a:p>
            <a:pPr marL="0" indent="0">
              <a:lnSpc>
                <a:spcPct val="100000"/>
              </a:lnSpc>
              <a:buNone/>
            </a:pPr>
            <a:endParaRPr lang="en-US" altLang="en-US" sz="2200" dirty="0">
              <a:solidFill>
                <a:srgbClr val="364550"/>
              </a:solidFill>
              <a:latin typeface="Arial" charset="0"/>
              <a:ea typeface="Arial" charset="0"/>
              <a:cs typeface="Arial" charset="0"/>
            </a:endParaRPr>
          </a:p>
          <a:p>
            <a:pPr marL="0" indent="0" fontAlgn="t">
              <a:buNone/>
            </a:pPr>
            <a:endParaRPr lang="en-US" sz="2200" dirty="0">
              <a:solidFill>
                <a:srgbClr val="364550"/>
              </a:solidFill>
              <a:latin typeface="Arial" charset="0"/>
              <a:ea typeface="Arial" charset="0"/>
              <a:cs typeface="Arial" charset="0"/>
            </a:endParaRPr>
          </a:p>
        </p:txBody>
      </p:sp>
      <p:pic>
        <p:nvPicPr>
          <p:cNvPr id="4" name="Picture 3">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3809" y="2344756"/>
            <a:ext cx="3147943" cy="3866972"/>
          </a:xfrm>
          <a:prstGeom prst="rect">
            <a:avLst/>
          </a:prstGeom>
        </p:spPr>
      </p:pic>
      <p:sp>
        <p:nvSpPr>
          <p:cNvPr id="5" name="TextBox 4"/>
          <p:cNvSpPr txBox="1"/>
          <p:nvPr/>
        </p:nvSpPr>
        <p:spPr>
          <a:xfrm>
            <a:off x="681116" y="2623930"/>
            <a:ext cx="5679927" cy="1723549"/>
          </a:xfrm>
          <a:prstGeom prst="rect">
            <a:avLst/>
          </a:prstGeom>
          <a:noFill/>
        </p:spPr>
        <p:txBody>
          <a:bodyPr wrap="square" rtlCol="0">
            <a:spAutoFit/>
          </a:bodyPr>
          <a:lstStyle/>
          <a:p>
            <a:pPr marL="285750" indent="-285750">
              <a:buFont typeface="Arial" charset="0"/>
              <a:buChar char="•"/>
            </a:pPr>
            <a:endParaRPr lang="en-US" altLang="en-US" dirty="0">
              <a:solidFill>
                <a:srgbClr val="364550"/>
              </a:solidFill>
              <a:latin typeface="Arial" charset="0"/>
              <a:ea typeface="Arial" charset="0"/>
              <a:cs typeface="Arial" charset="0"/>
            </a:endParaRPr>
          </a:p>
          <a:p>
            <a:pPr marL="222250" indent="-222250">
              <a:buFont typeface="Arial" charset="0"/>
              <a:buChar char="•"/>
            </a:pPr>
            <a:r>
              <a:rPr lang="en-US" altLang="en-US" sz="2200" dirty="0">
                <a:solidFill>
                  <a:srgbClr val="364550"/>
                </a:solidFill>
                <a:latin typeface="Arial" charset="0"/>
                <a:ea typeface="Arial" charset="0"/>
                <a:cs typeface="Arial" charset="0"/>
              </a:rPr>
              <a:t>Want to learn more about how to attract more </a:t>
            </a:r>
            <a:r>
              <a:rPr lang="en-US" altLang="en-US" sz="2200" dirty="0" smtClean="0">
                <a:solidFill>
                  <a:srgbClr val="364550"/>
                </a:solidFill>
                <a:latin typeface="Arial" charset="0"/>
                <a:ea typeface="Arial" charset="0"/>
                <a:cs typeface="Arial" charset="0"/>
              </a:rPr>
              <a:t>prospects </a:t>
            </a:r>
            <a:r>
              <a:rPr lang="en-US" altLang="en-US" sz="2200" dirty="0">
                <a:solidFill>
                  <a:srgbClr val="364550"/>
                </a:solidFill>
                <a:latin typeface="Arial" charset="0"/>
                <a:ea typeface="Arial" charset="0"/>
                <a:cs typeface="Arial" charset="0"/>
              </a:rPr>
              <a:t>and generate more </a:t>
            </a:r>
            <a:r>
              <a:rPr lang="en-US" altLang="en-US" sz="2200" dirty="0" smtClean="0">
                <a:solidFill>
                  <a:srgbClr val="364550"/>
                </a:solidFill>
                <a:latin typeface="Arial" charset="0"/>
                <a:ea typeface="Arial" charset="0"/>
                <a:cs typeface="Arial" charset="0"/>
              </a:rPr>
              <a:t>quality leads online? </a:t>
            </a:r>
            <a:r>
              <a:rPr lang="en-US" altLang="en-US" sz="2200" dirty="0">
                <a:solidFill>
                  <a:srgbClr val="364550"/>
                </a:solidFill>
                <a:latin typeface="Arial" charset="0"/>
                <a:ea typeface="Arial" charset="0"/>
                <a:cs typeface="Arial" charset="0"/>
              </a:rPr>
              <a:t>Download your </a:t>
            </a:r>
            <a:r>
              <a:rPr lang="en-US" altLang="en-US" sz="2200" dirty="0" smtClean="0">
                <a:solidFill>
                  <a:srgbClr val="364550"/>
                </a:solidFill>
                <a:latin typeface="Arial" charset="0"/>
                <a:ea typeface="Arial" charset="0"/>
                <a:cs typeface="Arial" charset="0"/>
              </a:rPr>
              <a:t>free </a:t>
            </a:r>
            <a:r>
              <a:rPr lang="en-US" altLang="en-US" sz="2200" b="1" dirty="0" smtClean="0">
                <a:solidFill>
                  <a:srgbClr val="328BC3"/>
                </a:solidFill>
                <a:latin typeface="Arial" charset="0"/>
                <a:ea typeface="Arial" charset="0"/>
                <a:cs typeface="Arial" charset="0"/>
              </a:rPr>
              <a:t>Lead </a:t>
            </a:r>
            <a:r>
              <a:rPr lang="en-US" altLang="en-US" sz="2200" b="1" dirty="0">
                <a:solidFill>
                  <a:srgbClr val="328BC3"/>
                </a:solidFill>
                <a:latin typeface="Arial" charset="0"/>
                <a:ea typeface="Arial" charset="0"/>
                <a:cs typeface="Arial" charset="0"/>
              </a:rPr>
              <a:t>Generation </a:t>
            </a:r>
            <a:r>
              <a:rPr lang="en-US" altLang="en-US" sz="2200" b="1" dirty="0" smtClean="0">
                <a:solidFill>
                  <a:srgbClr val="328BC3"/>
                </a:solidFill>
                <a:latin typeface="Arial" charset="0"/>
                <a:ea typeface="Arial" charset="0"/>
                <a:cs typeface="Arial" charset="0"/>
              </a:rPr>
              <a:t>eBook</a:t>
            </a:r>
            <a:r>
              <a:rPr lang="en-US" altLang="en-US" sz="2200" dirty="0" smtClean="0">
                <a:solidFill>
                  <a:srgbClr val="364550"/>
                </a:solidFill>
                <a:latin typeface="Arial" charset="0"/>
                <a:ea typeface="Arial" charset="0"/>
                <a:cs typeface="Arial" charset="0"/>
              </a:rPr>
              <a:t> </a:t>
            </a:r>
            <a:r>
              <a:rPr lang="en-US" altLang="en-US" sz="2200" dirty="0">
                <a:solidFill>
                  <a:srgbClr val="364550"/>
                </a:solidFill>
                <a:latin typeface="Arial" charset="0"/>
                <a:ea typeface="Arial" charset="0"/>
                <a:cs typeface="Arial" charset="0"/>
                <a:hlinkClick r:id="rId4"/>
              </a:rPr>
              <a:t>here</a:t>
            </a:r>
            <a:r>
              <a:rPr lang="en-US" altLang="en-US" sz="2200" dirty="0">
                <a:solidFill>
                  <a:srgbClr val="364550"/>
                </a:solidFill>
                <a:latin typeface="Arial" charset="0"/>
                <a:ea typeface="Arial" charset="0"/>
                <a:cs typeface="Arial" charset="0"/>
              </a:rPr>
              <a:t>. </a:t>
            </a:r>
          </a:p>
        </p:txBody>
      </p:sp>
    </p:spTree>
    <p:extLst>
      <p:ext uri="{BB962C8B-B14F-4D97-AF65-F5344CB8AC3E}">
        <p14:creationId xmlns:p14="http://schemas.microsoft.com/office/powerpoint/2010/main" val="1702818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183</TotalTime>
  <Words>737</Words>
  <Application>Microsoft Macintosh PowerPoint</Application>
  <PresentationFormat>Widescreen</PresentationFormat>
  <Paragraphs>59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Calibri Light</vt:lpstr>
      <vt:lpstr>Arial</vt:lpstr>
      <vt:lpstr>Office Theme</vt:lpstr>
      <vt:lpstr>Buyer Persona Template </vt:lpstr>
      <vt:lpstr>What Are Buyer Personas?</vt:lpstr>
      <vt:lpstr>How Do You Create Buyer Personas?</vt:lpstr>
      <vt:lpstr>Key Questions</vt:lpstr>
      <vt:lpstr>Define Your Buyer Personas (B2B Template)</vt:lpstr>
      <vt:lpstr> Define Your Buyer Personas (B2C Template)</vt:lpstr>
      <vt:lpstr>Now It’s Your Turn…</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 Marketing Plan Template </dc:title>
  <dc:creator>Jennifer Sonntag</dc:creator>
  <cp:lastModifiedBy>Jennifer Sonntag</cp:lastModifiedBy>
  <cp:revision>88</cp:revision>
  <dcterms:created xsi:type="dcterms:W3CDTF">2019-07-29T22:05:03Z</dcterms:created>
  <dcterms:modified xsi:type="dcterms:W3CDTF">2019-11-01T19:08:03Z</dcterms:modified>
</cp:coreProperties>
</file>